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74B4AB9-5D66-4608-A287-517E547B767C}" type="datetimeFigureOut">
              <a:rPr lang="ar-SA" smtClean="0"/>
              <a:pPr/>
              <a:t>14/03/1440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4B4AB9-5D66-4608-A287-517E547B767C}" type="datetimeFigureOut">
              <a:rPr lang="ar-SA" smtClean="0"/>
              <a:pPr/>
              <a:t>14/03/1440</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2A504F-EF0E-47D1-A1EB-78C78F2A41EB}"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r.wikipedia.org/wiki/%D8%A7%D9%84%D8%AA%D8%B1%D8%A8%D8%A9" TargetMode="External"/><Relationship Id="rId7" Type="http://schemas.openxmlformats.org/officeDocument/2006/relationships/hyperlink" Target="http://ar.wikipedia.org/wiki/%D8%AE%D9%84%D9%8A%D8%A9" TargetMode="External"/><Relationship Id="rId2" Type="http://schemas.openxmlformats.org/officeDocument/2006/relationships/hyperlink" Target="http://ar.wikipedia.org/wiki/%D8%A7%D9%84%D9%85%D8%A7%D8%A1" TargetMode="External"/><Relationship Id="rId1" Type="http://schemas.openxmlformats.org/officeDocument/2006/relationships/slideLayout" Target="../slideLayouts/slideLayout2.xml"/><Relationship Id="rId6" Type="http://schemas.openxmlformats.org/officeDocument/2006/relationships/hyperlink" Target="http://ar.wikipedia.org/wiki/%D8%A7%D9%84%D9%86%D8%A8%D8%A7%D8%AA%D8%A7%D8%AA" TargetMode="External"/><Relationship Id="rId5" Type="http://schemas.openxmlformats.org/officeDocument/2006/relationships/hyperlink" Target="http://ar.wikipedia.org/wiki/%D8%B3%D8%A7%D9%82_%28%D9%86%D8%A8%D8%A7%D8%AA%29" TargetMode="External"/><Relationship Id="rId4" Type="http://schemas.openxmlformats.org/officeDocument/2006/relationships/hyperlink" Target="http://ar.wikipedia.org/wiki/%D8%A7%D9%84%D8%A3%D9%85%D9%84%D8%A7%D8%A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v.wikipedia.org/wiki/Geologisk_period"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1470025"/>
          </a:xfrm>
        </p:spPr>
        <p:txBody>
          <a:bodyPr>
            <a:normAutofit fontScale="90000"/>
          </a:bodyPr>
          <a:lstStyle/>
          <a:p>
            <a:pPr algn="r"/>
            <a:r>
              <a:rPr lang="ar-EG" sz="2700" b="1" u="sng" dirty="0"/>
              <a:t>وزارة التعليم العالي والبحث العلمي</a:t>
            </a:r>
            <a:r>
              <a:rPr lang="en-US" sz="2700" dirty="0"/>
              <a:t/>
            </a:r>
            <a:br>
              <a:rPr lang="en-US" sz="2700" dirty="0"/>
            </a:br>
            <a:r>
              <a:rPr lang="ar-EG" sz="2700" b="1" u="sng" dirty="0"/>
              <a:t>جامعة </a:t>
            </a:r>
            <a:r>
              <a:rPr lang="ar-EG" sz="2700" b="1" u="sng" dirty="0" err="1"/>
              <a:t>ديالى</a:t>
            </a:r>
            <a:r>
              <a:rPr lang="ar-EG" sz="2700" b="1" u="sng" dirty="0"/>
              <a:t>- كلية الزراعة</a:t>
            </a:r>
            <a:r>
              <a:rPr lang="en-US" dirty="0"/>
              <a:t/>
            </a:r>
            <a:br>
              <a:rPr lang="en-US" dirty="0"/>
            </a:br>
            <a:r>
              <a:rPr lang="ar-EG" sz="3600" b="1" dirty="0"/>
              <a:t>  </a:t>
            </a:r>
            <a:r>
              <a:rPr lang="en-US" sz="3600" dirty="0"/>
              <a:t/>
            </a:r>
            <a:br>
              <a:rPr lang="en-US" sz="3600" dirty="0"/>
            </a:br>
            <a:r>
              <a:rPr lang="ar-EG" sz="2200" dirty="0"/>
              <a:t>المرحلة الثانية / قسم </a:t>
            </a:r>
            <a:r>
              <a:rPr lang="ar-IQ" sz="2200" dirty="0" smtClean="0"/>
              <a:t>البستنة وهندسة الحدائق</a:t>
            </a:r>
            <a:r>
              <a:rPr lang="en-US" dirty="0"/>
              <a:t/>
            </a:r>
            <a:br>
              <a:rPr lang="en-US" dirty="0"/>
            </a:br>
            <a:endParaRPr lang="ar-SA" dirty="0"/>
          </a:p>
        </p:txBody>
      </p:sp>
      <p:sp>
        <p:nvSpPr>
          <p:cNvPr id="5" name="Subtitle 4"/>
          <p:cNvSpPr>
            <a:spLocks noGrp="1"/>
          </p:cNvSpPr>
          <p:nvPr>
            <p:ph type="subTitle" idx="1"/>
          </p:nvPr>
        </p:nvSpPr>
        <p:spPr>
          <a:xfrm>
            <a:off x="1432560" y="1850064"/>
            <a:ext cx="7406640" cy="4474536"/>
          </a:xfrm>
        </p:spPr>
        <p:txBody>
          <a:bodyPr>
            <a:normAutofit/>
          </a:bodyPr>
          <a:lstStyle/>
          <a:p>
            <a:pPr algn="ctr"/>
            <a:endParaRPr lang="ar-IQ" dirty="0" smtClean="0"/>
          </a:p>
          <a:p>
            <a:pPr algn="ctr"/>
            <a:endParaRPr lang="ar-IQ" dirty="0"/>
          </a:p>
          <a:p>
            <a:pPr algn="ctr"/>
            <a:r>
              <a:rPr lang="ar-IQ" sz="6000" b="1" dirty="0" smtClean="0"/>
              <a:t>نبات عام</a:t>
            </a:r>
          </a:p>
          <a:p>
            <a:pPr algn="ctr"/>
            <a:endParaRPr lang="ar-IQ" sz="5400" b="1" dirty="0" smtClean="0"/>
          </a:p>
          <a:p>
            <a:pPr algn="ctr"/>
            <a:r>
              <a:rPr lang="ar-IQ" sz="3600" dirty="0" smtClean="0"/>
              <a:t>اعداد:</a:t>
            </a:r>
          </a:p>
          <a:p>
            <a:pPr algn="ctr"/>
            <a:r>
              <a:rPr lang="ar-IQ" sz="3600" dirty="0" smtClean="0"/>
              <a:t>م.د. احلام احمد حسين</a:t>
            </a:r>
            <a:endParaRPr lang="ar-IQ"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1939720904"/>
              </p:ext>
            </p:extLst>
          </p:nvPr>
        </p:nvGraphicFramePr>
        <p:xfrm>
          <a:off x="304800" y="304801"/>
          <a:ext cx="8686800" cy="6019800"/>
        </p:xfrm>
        <a:graphic>
          <a:graphicData uri="http://schemas.openxmlformats.org/drawingml/2006/table">
            <a:tbl>
              <a:tblPr rtl="1" firstRow="1" firstCol="1" bandRow="1">
                <a:tableStyleId>{5C22544A-7EE6-4342-B048-85BDC9FD1C3A}</a:tableStyleId>
              </a:tblPr>
              <a:tblGrid>
                <a:gridCol w="4224532"/>
                <a:gridCol w="4462268"/>
              </a:tblGrid>
              <a:tr h="332461">
                <a:tc>
                  <a:txBody>
                    <a:bodyPr/>
                    <a:lstStyle/>
                    <a:p>
                      <a:pPr algn="ctr" rtl="1">
                        <a:spcAft>
                          <a:spcPts val="0"/>
                        </a:spcAft>
                      </a:pPr>
                      <a:r>
                        <a:rPr lang="ar-SY" sz="2000" dirty="0">
                          <a:effectLst/>
                        </a:rPr>
                        <a:t>ذوات الفلقة الواحدة</a:t>
                      </a:r>
                      <a:endParaRPr lang="en-US" sz="1800" dirty="0">
                        <a:effectLst/>
                        <a:latin typeface="Times New Roman"/>
                        <a:ea typeface="Times New Roman"/>
                      </a:endParaRPr>
                    </a:p>
                  </a:txBody>
                  <a:tcPr marL="68580" marR="68580" marT="0" marB="0"/>
                </a:tc>
                <a:tc>
                  <a:txBody>
                    <a:bodyPr/>
                    <a:lstStyle/>
                    <a:p>
                      <a:pPr algn="ctr" rtl="1">
                        <a:spcAft>
                          <a:spcPts val="0"/>
                        </a:spcAft>
                      </a:pPr>
                      <a:r>
                        <a:rPr lang="ar-SY" sz="2000" dirty="0">
                          <a:effectLst/>
                        </a:rPr>
                        <a:t>ذوات الفلقتين</a:t>
                      </a:r>
                      <a:endParaRPr lang="en-US" sz="1800" dirty="0">
                        <a:effectLst/>
                        <a:latin typeface="Times New Roman"/>
                        <a:ea typeface="Times New Roman"/>
                      </a:endParaRPr>
                    </a:p>
                  </a:txBody>
                  <a:tcPr marL="68580" marR="68580" marT="0" marB="0"/>
                </a:tc>
              </a:tr>
              <a:tr h="5687339">
                <a:tc>
                  <a:txBody>
                    <a:bodyPr/>
                    <a:lstStyle/>
                    <a:p>
                      <a:pPr marL="342900" lvl="0" indent="-342900" algn="r" rtl="1">
                        <a:spcAft>
                          <a:spcPts val="0"/>
                        </a:spcAft>
                        <a:buFont typeface="+mj-lt"/>
                        <a:buAutoNum type="arabicPeriod"/>
                      </a:pPr>
                      <a:r>
                        <a:rPr lang="ar-SY" sz="2000" dirty="0" smtClean="0">
                          <a:effectLst/>
                        </a:rPr>
                        <a:t>سميت بهذا الاسم لوجود فلقة واحدة في جنين البذرة.</a:t>
                      </a:r>
                      <a:endParaRPr lang="en-US" sz="2000" dirty="0" smtClean="0">
                        <a:effectLst/>
                      </a:endParaRPr>
                    </a:p>
                    <a:p>
                      <a:pPr algn="r" rtl="1">
                        <a:spcAft>
                          <a:spcPts val="0"/>
                        </a:spcAft>
                      </a:pPr>
                      <a:r>
                        <a:rPr lang="en-US" sz="2000" dirty="0" smtClean="0">
                          <a:effectLst/>
                        </a:rPr>
                        <a:t> </a:t>
                      </a:r>
                    </a:p>
                    <a:p>
                      <a:pPr marL="0" lvl="0" indent="0" algn="r" rtl="1">
                        <a:spcAft>
                          <a:spcPts val="0"/>
                        </a:spcAft>
                        <a:buFont typeface="+mj-lt"/>
                        <a:buNone/>
                      </a:pPr>
                      <a:r>
                        <a:rPr lang="ar-IQ" sz="2000" dirty="0" smtClean="0">
                          <a:effectLst/>
                        </a:rPr>
                        <a:t>2-</a:t>
                      </a:r>
                      <a:r>
                        <a:rPr lang="ar-SY" sz="2000" dirty="0" smtClean="0">
                          <a:effectLst/>
                        </a:rPr>
                        <a:t>نباتاتها عشبية ونادرا ماتكون شجيريه ولا تتفرع الساق إلا نادراً.</a:t>
                      </a:r>
                      <a:endParaRPr lang="en-US" sz="2000" dirty="0" smtClean="0">
                        <a:effectLst/>
                      </a:endParaRPr>
                    </a:p>
                    <a:p>
                      <a:pPr marL="0" lvl="0" indent="0" algn="r" rtl="1">
                        <a:spcAft>
                          <a:spcPts val="0"/>
                        </a:spcAft>
                        <a:buFont typeface="+mj-lt"/>
                        <a:buNone/>
                      </a:pPr>
                      <a:r>
                        <a:rPr lang="ar-IQ" sz="2000" dirty="0" smtClean="0">
                          <a:effectLst/>
                        </a:rPr>
                        <a:t>3-</a:t>
                      </a:r>
                      <a:r>
                        <a:rPr lang="ar-SY" sz="2000" dirty="0" smtClean="0">
                          <a:effectLst/>
                        </a:rPr>
                        <a:t>جذورها غالباً ليفية.</a:t>
                      </a:r>
                      <a:endParaRPr lang="en-US" sz="2000" dirty="0" smtClean="0">
                        <a:effectLst/>
                      </a:endParaRPr>
                    </a:p>
                    <a:p>
                      <a:pPr marL="0" lvl="0" indent="0" algn="r" rtl="1">
                        <a:spcAft>
                          <a:spcPts val="0"/>
                        </a:spcAft>
                        <a:buFont typeface="+mj-lt"/>
                        <a:buNone/>
                      </a:pPr>
                      <a:r>
                        <a:rPr lang="ar-IQ" sz="2000" dirty="0" smtClean="0">
                          <a:effectLst/>
                        </a:rPr>
                        <a:t>4-</a:t>
                      </a:r>
                      <a:r>
                        <a:rPr lang="ar-SY" sz="2000" dirty="0" smtClean="0">
                          <a:effectLst/>
                        </a:rPr>
                        <a:t>التعرق في أوراقها متوازي طولي أو عرضي.</a:t>
                      </a:r>
                      <a:endParaRPr lang="en-US" sz="2000" dirty="0" smtClean="0">
                        <a:effectLst/>
                      </a:endParaRPr>
                    </a:p>
                    <a:p>
                      <a:pPr marL="0" lvl="0" indent="0" algn="r" rtl="1">
                        <a:spcAft>
                          <a:spcPts val="0"/>
                        </a:spcAft>
                        <a:buFont typeface="+mj-lt"/>
                        <a:buNone/>
                      </a:pPr>
                      <a:r>
                        <a:rPr lang="ar-IQ" sz="2000" dirty="0" smtClean="0">
                          <a:effectLst/>
                        </a:rPr>
                        <a:t>5-</a:t>
                      </a:r>
                      <a:r>
                        <a:rPr lang="ar-SY" sz="2000" dirty="0" smtClean="0">
                          <a:effectLst/>
                        </a:rPr>
                        <a:t>الأوراق طويلة النصل وغير معنقة وغمديه القاعدة.</a:t>
                      </a:r>
                      <a:endParaRPr lang="en-US" sz="2000" dirty="0" smtClean="0">
                        <a:effectLst/>
                      </a:endParaRPr>
                    </a:p>
                    <a:p>
                      <a:pPr marL="0" lvl="0" indent="0" algn="r" rtl="1">
                        <a:spcAft>
                          <a:spcPts val="0"/>
                        </a:spcAft>
                        <a:buFont typeface="+mj-lt"/>
                        <a:buNone/>
                      </a:pPr>
                      <a:r>
                        <a:rPr lang="ar-IQ" sz="2000" dirty="0" smtClean="0">
                          <a:effectLst/>
                        </a:rPr>
                        <a:t>6-</a:t>
                      </a:r>
                      <a:r>
                        <a:rPr lang="ar-SY" sz="2000" dirty="0" smtClean="0">
                          <a:effectLst/>
                        </a:rPr>
                        <a:t>الحزم الوعائية في سيقانها مبعثرة.</a:t>
                      </a:r>
                      <a:endParaRPr lang="en-US" sz="2000" dirty="0" smtClean="0">
                        <a:effectLst/>
                      </a:endParaRPr>
                    </a:p>
                    <a:p>
                      <a:pPr marL="0" lvl="0" indent="0" algn="r" rtl="1">
                        <a:spcAft>
                          <a:spcPts val="0"/>
                        </a:spcAft>
                        <a:buFont typeface="+mj-lt"/>
                        <a:buNone/>
                      </a:pPr>
                      <a:r>
                        <a:rPr lang="ar-IQ" sz="2000" dirty="0" smtClean="0">
                          <a:effectLst/>
                        </a:rPr>
                        <a:t>7-</a:t>
                      </a:r>
                      <a:r>
                        <a:rPr lang="ar-SY" sz="2000" dirty="0" smtClean="0">
                          <a:effectLst/>
                        </a:rPr>
                        <a:t>لاتحتوي على نسيج الكامبيوم.</a:t>
                      </a:r>
                      <a:endParaRPr lang="en-US" sz="2000" dirty="0" smtClean="0">
                        <a:effectLst/>
                      </a:endParaRPr>
                    </a:p>
                    <a:p>
                      <a:pPr marL="0" lvl="0" indent="0" algn="r" rtl="1">
                        <a:spcAft>
                          <a:spcPts val="0"/>
                        </a:spcAft>
                        <a:buFont typeface="+mj-lt"/>
                        <a:buNone/>
                      </a:pPr>
                      <a:r>
                        <a:rPr lang="ar-IQ" sz="2000" dirty="0" smtClean="0">
                          <a:effectLst/>
                        </a:rPr>
                        <a:t>8-</a:t>
                      </a:r>
                      <a:r>
                        <a:rPr lang="ar-SY" sz="2000" dirty="0" smtClean="0">
                          <a:effectLst/>
                        </a:rPr>
                        <a:t>الأوراق الزهرية (الكأس والتويج) غالباً ثلاثية أو مضاعفاتها.</a:t>
                      </a:r>
                      <a:endParaRPr lang="en-US" sz="2000" dirty="0" smtClean="0">
                        <a:effectLst/>
                      </a:endParaRPr>
                    </a:p>
                    <a:p>
                      <a:pPr marL="0" lvl="0" indent="0" algn="just" rtl="1">
                        <a:spcAft>
                          <a:spcPts val="0"/>
                        </a:spcAft>
                        <a:buFont typeface="+mj-lt"/>
                        <a:buNone/>
                      </a:pPr>
                      <a:r>
                        <a:rPr lang="ar-IQ" sz="2000" dirty="0" smtClean="0">
                          <a:effectLst/>
                        </a:rPr>
                        <a:t>9-</a:t>
                      </a:r>
                      <a:r>
                        <a:rPr lang="ar-SY" sz="2000" dirty="0" smtClean="0">
                          <a:effectLst/>
                        </a:rPr>
                        <a:t>العائلة النجيليةوهي الحنطة والشعير والرز والعائلة الزنبقية كما في البصل والثوم وعائلة النخيل.</a:t>
                      </a:r>
                      <a:endParaRPr lang="en-US" sz="2000" dirty="0" smtClean="0">
                        <a:effectLst/>
                      </a:endParaRPr>
                    </a:p>
                    <a:p>
                      <a:pPr algn="ctr" rtl="1">
                        <a:spcAft>
                          <a:spcPts val="0"/>
                        </a:spcAft>
                      </a:pPr>
                      <a:r>
                        <a:rPr lang="ar-SY" sz="2000" dirty="0" smtClean="0">
                          <a:effectLst/>
                        </a:rPr>
                        <a:t> </a:t>
                      </a:r>
                      <a:endParaRPr lang="en-US" sz="2000" dirty="0">
                        <a:effectLst/>
                        <a:latin typeface="Times New Roman"/>
                        <a:ea typeface="Times New Roman"/>
                      </a:endParaRPr>
                    </a:p>
                  </a:txBody>
                  <a:tcPr marL="68580" marR="68580" marT="0" marB="0"/>
                </a:tc>
                <a:tc>
                  <a:txBody>
                    <a:bodyPr/>
                    <a:lstStyle/>
                    <a:p>
                      <a:pPr marL="342900" lvl="0" indent="-342900" algn="r" rtl="1">
                        <a:spcAft>
                          <a:spcPts val="0"/>
                        </a:spcAft>
                        <a:buFont typeface="+mj-lt"/>
                        <a:buAutoNum type="arabicPeriod"/>
                      </a:pPr>
                      <a:r>
                        <a:rPr lang="ar-SY" sz="2400" dirty="0" smtClean="0">
                          <a:effectLst/>
                        </a:rPr>
                        <a:t>سميت بهذا الاسم لوجود فلقتين في جنين بذرتها يخزن فيهما غذاء الجنين.</a:t>
                      </a:r>
                      <a:endParaRPr lang="en-US" sz="2400" dirty="0" smtClean="0">
                        <a:effectLst/>
                      </a:endParaRPr>
                    </a:p>
                    <a:p>
                      <a:pPr marL="342900" lvl="0" indent="-342900" algn="r" rtl="1">
                        <a:spcAft>
                          <a:spcPts val="0"/>
                        </a:spcAft>
                        <a:buFont typeface="+mj-lt"/>
                        <a:buAutoNum type="arabicPeriod"/>
                      </a:pPr>
                      <a:r>
                        <a:rPr lang="ar-SY" sz="2400" dirty="0" smtClean="0">
                          <a:effectLst/>
                        </a:rPr>
                        <a:t>نباتاتها خشبية وسيقانها (المجموع الخضري) كثيرة التفرع.</a:t>
                      </a:r>
                      <a:endParaRPr lang="en-US" sz="2400" dirty="0" smtClean="0">
                        <a:effectLst/>
                      </a:endParaRPr>
                    </a:p>
                    <a:p>
                      <a:pPr marL="342900" lvl="0" indent="-342900" algn="r" rtl="1">
                        <a:spcAft>
                          <a:spcPts val="0"/>
                        </a:spcAft>
                        <a:buFont typeface="+mj-lt"/>
                        <a:buAutoNum type="arabicPeriod"/>
                      </a:pPr>
                      <a:r>
                        <a:rPr lang="ar-SY" sz="2400" dirty="0" smtClean="0">
                          <a:effectLst/>
                        </a:rPr>
                        <a:t>جذورها غالباً وتدية.</a:t>
                      </a:r>
                      <a:endParaRPr lang="en-US" sz="2400" dirty="0" smtClean="0">
                        <a:effectLst/>
                      </a:endParaRPr>
                    </a:p>
                    <a:p>
                      <a:pPr marL="342900" lvl="0" indent="-342900" algn="r" rtl="1">
                        <a:spcAft>
                          <a:spcPts val="0"/>
                        </a:spcAft>
                        <a:buFont typeface="+mj-lt"/>
                        <a:buAutoNum type="arabicPeriod"/>
                      </a:pPr>
                      <a:r>
                        <a:rPr lang="ar-SY" sz="2400" dirty="0" smtClean="0">
                          <a:effectLst/>
                        </a:rPr>
                        <a:t>التعرق في أوراقها شبكي.</a:t>
                      </a:r>
                      <a:endParaRPr lang="en-US" sz="2400" dirty="0" smtClean="0">
                        <a:effectLst/>
                      </a:endParaRPr>
                    </a:p>
                    <a:p>
                      <a:pPr marL="342900" lvl="0" indent="-342900" algn="r" rtl="1">
                        <a:spcAft>
                          <a:spcPts val="0"/>
                        </a:spcAft>
                        <a:buFont typeface="+mj-lt"/>
                        <a:buAutoNum type="arabicPeriod"/>
                      </a:pPr>
                      <a:r>
                        <a:rPr lang="ar-SY" sz="2400" dirty="0" smtClean="0">
                          <a:effectLst/>
                        </a:rPr>
                        <a:t>الأوراق ذات نصل عريض ومعنقة وذات قاعدة منتفخة.</a:t>
                      </a:r>
                      <a:endParaRPr lang="en-US" sz="2400" dirty="0" smtClean="0">
                        <a:effectLst/>
                      </a:endParaRPr>
                    </a:p>
                    <a:p>
                      <a:pPr marL="342900" lvl="0" indent="-342900" algn="r" rtl="1">
                        <a:spcAft>
                          <a:spcPts val="0"/>
                        </a:spcAft>
                        <a:buFont typeface="+mj-lt"/>
                        <a:buAutoNum type="arabicPeriod"/>
                      </a:pPr>
                      <a:r>
                        <a:rPr lang="ar-SY" sz="2400" dirty="0" smtClean="0">
                          <a:effectLst/>
                        </a:rPr>
                        <a:t>الحزم الوعائية في سيقانها منتظمة.</a:t>
                      </a:r>
                      <a:endParaRPr lang="en-US" sz="2400" dirty="0" smtClean="0">
                        <a:effectLst/>
                      </a:endParaRPr>
                    </a:p>
                    <a:p>
                      <a:pPr marL="342900" lvl="0" indent="-342900" algn="r" rtl="1">
                        <a:spcAft>
                          <a:spcPts val="0"/>
                        </a:spcAft>
                        <a:buFont typeface="+mj-lt"/>
                        <a:buAutoNum type="arabicPeriod"/>
                      </a:pPr>
                      <a:r>
                        <a:rPr lang="ar-SY" sz="2400" dirty="0" smtClean="0">
                          <a:effectLst/>
                        </a:rPr>
                        <a:t>تحتوي على نسيج الكامبيوم.</a:t>
                      </a:r>
                      <a:endParaRPr lang="en-US" sz="2400" dirty="0" smtClean="0">
                        <a:effectLst/>
                      </a:endParaRPr>
                    </a:p>
                    <a:p>
                      <a:pPr marL="342900" lvl="0" indent="-342900" algn="r" rtl="1">
                        <a:spcAft>
                          <a:spcPts val="0"/>
                        </a:spcAft>
                        <a:buFont typeface="+mj-lt"/>
                        <a:buAutoNum type="arabicPeriod"/>
                      </a:pPr>
                      <a:r>
                        <a:rPr lang="ar-SY" sz="2400" dirty="0" smtClean="0">
                          <a:effectLst/>
                        </a:rPr>
                        <a:t>الأوراق الزهرية رباعية أو ماسية أو مضاعفاتها.</a:t>
                      </a:r>
                      <a:endParaRPr lang="en-US" sz="2400" dirty="0" smtClean="0">
                        <a:effectLst/>
                      </a:endParaRPr>
                    </a:p>
                    <a:p>
                      <a:pPr algn="r" rtl="1">
                        <a:spcAft>
                          <a:spcPts val="0"/>
                        </a:spcAft>
                      </a:pPr>
                      <a:r>
                        <a:rPr lang="ar-SY" sz="2400" dirty="0" smtClean="0">
                          <a:effectLst/>
                        </a:rPr>
                        <a:t> </a:t>
                      </a:r>
                      <a:endParaRPr lang="en-US" sz="2400" dirty="0" smtClean="0">
                        <a:effectLst/>
                      </a:endParaRPr>
                    </a:p>
                    <a:p>
                      <a:pPr marL="0" lvl="0" indent="0" algn="r" rtl="1">
                        <a:spcAft>
                          <a:spcPts val="0"/>
                        </a:spcAft>
                        <a:buFont typeface="+mj-lt"/>
                        <a:buNone/>
                      </a:pPr>
                      <a:r>
                        <a:rPr lang="ar-IQ" sz="2400" dirty="0" smtClean="0">
                          <a:effectLst/>
                        </a:rPr>
                        <a:t>9-</a:t>
                      </a:r>
                      <a:r>
                        <a:rPr lang="ar-SY" sz="2400" dirty="0" smtClean="0">
                          <a:effectLst/>
                        </a:rPr>
                        <a:t>كما في البرتقال والطماطة والعنب والرمان</a:t>
                      </a:r>
                      <a:endParaRPr lang="en-US" sz="2400" dirty="0">
                        <a:effectLst/>
                        <a:latin typeface="Times New Roman"/>
                        <a:ea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Y" sz="2400" b="1" dirty="0"/>
              <a:t>المحاضرة الرابعة: تشريح النبات (الخلية ، الأنسجة، الأعضاء النباتية)</a:t>
            </a:r>
            <a:endParaRPr lang="en-US" sz="2400" dirty="0"/>
          </a:p>
          <a:p>
            <a:r>
              <a:rPr lang="ar-SA" sz="1800" dirty="0"/>
              <a:t>علم تشريح النبات </a:t>
            </a:r>
            <a:r>
              <a:rPr lang="en-US" sz="1800" dirty="0"/>
              <a:t>Plant anatomy</a:t>
            </a:r>
          </a:p>
          <a:p>
            <a:r>
              <a:rPr lang="ar-SA" sz="1800" dirty="0"/>
              <a:t>يعرف علم تشريح النبات انه العلم الذي يهتم بدراسة التركيب الداخلي للنبات، حيث يدرس الأعضاء المكونة لجسم النبات والأنسجة التي تكون هذه الأعضاء وكذلك نوع الخلايا وتكيفها للقيام بوظائفها المختلفة . ويعد علم التشريح احد فروع علم المظهر حيث يدرس شكل النبات من الداخل </a:t>
            </a:r>
            <a:r>
              <a:rPr lang="ar-SY" sz="1800" dirty="0"/>
              <a:t>أ</a:t>
            </a:r>
            <a:r>
              <a:rPr lang="ar-SA" sz="1800" dirty="0"/>
              <a:t>ما دراسة شكل النبات الظاهر (الخارج </a:t>
            </a:r>
            <a:r>
              <a:rPr lang="en-US" sz="1800" dirty="0"/>
              <a:t>(</a:t>
            </a:r>
            <a:r>
              <a:rPr lang="ar-SA" sz="1800" dirty="0"/>
              <a:t>فيعود إلى علم التصنيف.</a:t>
            </a:r>
            <a:endParaRPr lang="en-US" sz="1800" dirty="0"/>
          </a:p>
          <a:p>
            <a:r>
              <a:rPr lang="ar-SA" sz="1800" dirty="0"/>
              <a:t>يتكون جسم النبات البالغ من مجموعة من الوحدات البنائية والتي تدعى بالخلايا وتعرف الخلية أنها وحدة التركيب والوظيفية في جسم الكائن الحي, وتتماسك مجموعة من الخلايا مع بعضها لتكون ما يسمى بالنسيج ولذلك يمكن تعريف النسيج انه مجموعة من الخلايا المقترنة تركيبياً ووظيفياً وذات موقع خاص, وقد تكون متشابهة في صفاتها أو مختلفة واستناداً إلى تشابه واختلاف صفات خلايا </a:t>
            </a:r>
            <a:r>
              <a:rPr lang="ar-SA" sz="1800" b="1" dirty="0"/>
              <a:t>النسيج تقسم الأنسجة إلى نوعين</a:t>
            </a:r>
            <a:r>
              <a:rPr lang="en-US" sz="1800" b="1" dirty="0"/>
              <a:t>:</a:t>
            </a:r>
            <a:r>
              <a:rPr lang="ar-SA" sz="1800" b="1" dirty="0"/>
              <a:t>                                  </a:t>
            </a:r>
            <a:r>
              <a:rPr lang="en-US" sz="1800" b="1" dirty="0"/>
              <a:t/>
            </a:r>
            <a:br>
              <a:rPr lang="en-US" sz="1800" b="1" dirty="0"/>
            </a:br>
            <a:r>
              <a:rPr lang="ar-SA" sz="1800" b="1" dirty="0"/>
              <a:t>الأنسجة البسيطة</a:t>
            </a:r>
            <a:r>
              <a:rPr lang="ar-SA" sz="1800" dirty="0"/>
              <a:t>  </a:t>
            </a:r>
            <a:r>
              <a:rPr lang="en-US" sz="1800" dirty="0"/>
              <a:t>simple tissues : </a:t>
            </a:r>
            <a:r>
              <a:rPr lang="ar-SA" sz="1800" dirty="0"/>
              <a:t>وهي الأنسجة المكونة من مجموعة من الخلايا المتشابهة في صفاتها كنسيج البشرة والنسيج البارنكيمي والنسيج الكولنيكيمي.</a:t>
            </a:r>
            <a:endParaRPr lang="en-US" sz="1800" dirty="0"/>
          </a:p>
          <a:p>
            <a:r>
              <a:rPr lang="ar-SA" sz="1800" b="1" dirty="0"/>
              <a:t>الأنسجة المعقدة</a:t>
            </a:r>
            <a:r>
              <a:rPr lang="en-US" sz="1800" dirty="0"/>
              <a:t> compound tissues : </a:t>
            </a:r>
            <a:r>
              <a:rPr lang="ar-SA" sz="1800" dirty="0"/>
              <a:t>وهي الأنسجة المكونة من أكثر من نوع واحد من الخلايا المختلفة في صفاتها كنسيجي الخشب واللحاء</a:t>
            </a:r>
            <a:r>
              <a:rPr lang="en-US" sz="1800" dirty="0"/>
              <a:t>.</a:t>
            </a:r>
            <a:r>
              <a:rPr lang="ar-SA" sz="1800" dirty="0"/>
              <a:t>  </a:t>
            </a:r>
            <a:r>
              <a:rPr lang="en-US" sz="1800" dirty="0"/>
              <a:t>                </a:t>
            </a:r>
            <a:br>
              <a:rPr lang="en-US" sz="1800" dirty="0"/>
            </a:br>
            <a:r>
              <a:rPr lang="ar-SA" sz="1800" b="1" dirty="0"/>
              <a:t>النظام النسيجي</a:t>
            </a:r>
            <a:r>
              <a:rPr lang="en-US" sz="1800" b="1" dirty="0"/>
              <a:t> tissue system :</a:t>
            </a:r>
            <a:r>
              <a:rPr lang="en-US" sz="1800" dirty="0"/>
              <a:t> </a:t>
            </a:r>
            <a:r>
              <a:rPr lang="ar-SA" sz="1800" dirty="0"/>
              <a:t>وهي مجموعة من الأنسجة المتجمعة مع بعضها البعض نتيجة للاستمرار الطوبوغرافي أو التشابه الوظيفي أو كليهما معاً. ويحتوي جسم النبات البالغ في أجزاءه ثلاثة أنظمة رئيسية (نسيجية أساسية) هي النظام النسيجي الضام والنظام النسيجي الأساسي والنظام النسيجي الوعائي.    </a:t>
            </a:r>
            <a:r>
              <a:rPr lang="en-US" sz="1800" dirty="0"/>
              <a:t>                                    </a:t>
            </a:r>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r>
              <a:rPr lang="ar-IQ" sz="3800" dirty="0"/>
              <a:t> </a:t>
            </a:r>
            <a:r>
              <a:rPr lang="ar-SY" sz="1800" dirty="0"/>
              <a:t> </a:t>
            </a:r>
            <a:r>
              <a:rPr lang="ar-SA" sz="1800" b="1" dirty="0"/>
              <a:t>أسس تقسيم الأنسجة </a:t>
            </a:r>
            <a:r>
              <a:rPr lang="en-US" sz="1800" b="1" dirty="0"/>
              <a:t>                                  :</a:t>
            </a:r>
            <a:br>
              <a:rPr lang="en-US" sz="1800" b="1" dirty="0"/>
            </a:br>
            <a:r>
              <a:rPr lang="ar-SA" sz="1800" dirty="0"/>
              <a:t>يمكن تقسيم الأنسجة في جسم النبات استناداً إلى الأسس </a:t>
            </a:r>
            <a:r>
              <a:rPr lang="ar-SA" sz="1800" dirty="0" smtClean="0"/>
              <a:t>التالية</a:t>
            </a:r>
            <a:endParaRPr lang="en-US" sz="1800" dirty="0"/>
          </a:p>
          <a:p>
            <a:pPr marL="82296" indent="0">
              <a:buNone/>
            </a:pPr>
            <a:r>
              <a:rPr lang="ar-SA" sz="1800" dirty="0" smtClean="0"/>
              <a:t>- </a:t>
            </a:r>
            <a:r>
              <a:rPr lang="ar-SA" sz="1800" dirty="0"/>
              <a:t>الموقع مثل الأنسجة القمية</a:t>
            </a:r>
            <a:r>
              <a:rPr lang="en-US" sz="1800" dirty="0"/>
              <a:t/>
            </a:r>
            <a:br>
              <a:rPr lang="en-US" sz="1800" dirty="0"/>
            </a:br>
            <a:r>
              <a:rPr lang="en-US" sz="1800" dirty="0"/>
              <a:t> - </a:t>
            </a:r>
            <a:r>
              <a:rPr lang="ar-SA" sz="1800" dirty="0"/>
              <a:t>نوع الخلايا مثل أنسجة بسيطة وأنسجة معقدة</a:t>
            </a:r>
            <a:r>
              <a:rPr lang="en-US" sz="1800" dirty="0"/>
              <a:t/>
            </a:r>
            <a:br>
              <a:rPr lang="en-US" sz="1800" dirty="0"/>
            </a:br>
            <a:r>
              <a:rPr lang="en-US" sz="1800" dirty="0"/>
              <a:t> - </a:t>
            </a:r>
            <a:r>
              <a:rPr lang="ar-SA" sz="1800" dirty="0"/>
              <a:t>الأصل ومرحلة النمو مثل أنسجة مرستيمية وأنسجة دائمية</a:t>
            </a:r>
            <a:r>
              <a:rPr lang="en-US" sz="1800" dirty="0"/>
              <a:t/>
            </a:r>
            <a:br>
              <a:rPr lang="en-US" sz="1800" dirty="0"/>
            </a:br>
            <a:r>
              <a:rPr lang="en-US" sz="1800" dirty="0"/>
              <a:t> - </a:t>
            </a:r>
            <a:r>
              <a:rPr lang="ar-SA" sz="1800" dirty="0"/>
              <a:t>الوظيفة</a:t>
            </a:r>
            <a:endParaRPr lang="en-US" sz="1800" dirty="0"/>
          </a:p>
          <a:p>
            <a:r>
              <a:rPr lang="ar-SA" sz="1800" b="1" dirty="0" smtClean="0"/>
              <a:t>أعضاء </a:t>
            </a:r>
            <a:r>
              <a:rPr lang="ar-SA" sz="1800" b="1" dirty="0"/>
              <a:t>جسم النبات:    </a:t>
            </a:r>
            <a:r>
              <a:rPr lang="en-US" sz="1800" b="1" dirty="0"/>
              <a:t>                                       </a:t>
            </a:r>
            <a:br>
              <a:rPr lang="en-US" sz="1800" b="1" dirty="0"/>
            </a:br>
            <a:r>
              <a:rPr lang="ar-SA" sz="1800" b="1" dirty="0"/>
              <a:t>  </a:t>
            </a:r>
            <a:r>
              <a:rPr lang="ar-SA" sz="1800" dirty="0"/>
              <a:t>يتكون جسم النبات البالغ من مجموعتين من الأعضاء هما مجموعة الأعضاء الخضرية وتضم الجذر والساق والأوراق ومجموعة الأعضاء التكاثرية وتشمل الإزهار وينتج من الأزهار الأثمار والبذور</a:t>
            </a:r>
            <a:r>
              <a:rPr lang="en-US" sz="1800" dirty="0"/>
              <a:t>.</a:t>
            </a:r>
            <a:br>
              <a:rPr lang="en-US" sz="1800" dirty="0"/>
            </a:br>
            <a:r>
              <a:rPr lang="ar-SA" sz="1800" b="1" dirty="0"/>
              <a:t>1-الجذور </a:t>
            </a:r>
            <a:r>
              <a:rPr lang="en-US" sz="1800" b="1" dirty="0"/>
              <a:t>:Root</a:t>
            </a:r>
            <a:br>
              <a:rPr lang="en-US" sz="1800" b="1" dirty="0"/>
            </a:br>
            <a:r>
              <a:rPr lang="ar-SA" sz="1800" dirty="0"/>
              <a:t>جزء النبات الذي ينمو غالباً تحت سطح التربة ويقوم بالتثبيت والامتصاص والخزن أحيانا، وينشأ أساسا من جذير الجنين وعندئذ أما أن يستمر بالنمو ليكون الجذر الابتدائي وقد يتفرع ليكون المجموع الجذري الوتدي أو يموت الجذير وتنشأ عوضا عنه مجموعة من الجذور من قاعدة الجنين وتدعى مجموعة الجذور العرضية.</a:t>
            </a:r>
            <a:endParaRPr lang="en-US" sz="1800" dirty="0"/>
          </a:p>
          <a:p>
            <a:r>
              <a:rPr lang="ar-SA" sz="1800" b="1" dirty="0"/>
              <a:t> وعليه تمتلك النباتات نظامين جذريين هما</a:t>
            </a:r>
            <a:r>
              <a:rPr lang="en-US" sz="1800" b="1" dirty="0"/>
              <a:t>:</a:t>
            </a:r>
            <a:r>
              <a:rPr lang="ar-SA" sz="1800" b="1" dirty="0"/>
              <a:t>  </a:t>
            </a:r>
            <a:r>
              <a:rPr lang="en-US" sz="1800" b="1" dirty="0"/>
              <a:t>                                    </a:t>
            </a:r>
            <a:br>
              <a:rPr lang="en-US" sz="1800" b="1" dirty="0"/>
            </a:br>
            <a:r>
              <a:rPr lang="ar-SA" sz="1800" b="1" dirty="0"/>
              <a:t>الأول: النظام الجذري الوتدي </a:t>
            </a:r>
            <a:r>
              <a:rPr lang="en-US" sz="1800" b="1" dirty="0"/>
              <a:t>                                Top root system</a:t>
            </a:r>
            <a:r>
              <a:rPr lang="en-US" sz="1800" dirty="0"/>
              <a:t>  </a:t>
            </a:r>
            <a:r>
              <a:rPr lang="ar-SY" sz="1800" dirty="0"/>
              <a:t>                  </a:t>
            </a:r>
            <a:r>
              <a:rPr lang="ar-SA" sz="1800" dirty="0"/>
              <a:t>  </a:t>
            </a:r>
            <a:r>
              <a:rPr lang="en-US" sz="1800" dirty="0"/>
              <a:t/>
            </a:r>
            <a:br>
              <a:rPr lang="en-US" sz="1800" dirty="0"/>
            </a:br>
            <a:r>
              <a:rPr lang="ar-SA" sz="1800" dirty="0"/>
              <a:t>ويتكون من جذر رئيسي واحد يمتد إلى عمق معين في التربة وتتفرع منه جذور ثانوية وثالثية وهكذا ويعد من مميزات ذوات الفلقتين وعاريات البذور</a:t>
            </a:r>
            <a:r>
              <a:rPr lang="en-US" sz="1800" dirty="0"/>
              <a:t>.</a:t>
            </a:r>
            <a:r>
              <a:rPr lang="ar-SA" sz="1800" dirty="0"/>
              <a:t>   </a:t>
            </a:r>
            <a:r>
              <a:rPr lang="en-US" sz="1800" dirty="0"/>
              <a:t>                               </a:t>
            </a:r>
            <a:br>
              <a:rPr lang="en-US" sz="1800" dirty="0"/>
            </a:br>
            <a:r>
              <a:rPr lang="ar-SA" sz="1800" b="1" dirty="0"/>
              <a:t>الثاني: النظام الجذري العرضي </a:t>
            </a:r>
            <a:r>
              <a:rPr lang="en-US" sz="1800" b="1" dirty="0"/>
              <a:t>                              Adventitious root system</a:t>
            </a:r>
            <a:br>
              <a:rPr lang="en-US" sz="1800" b="1" dirty="0"/>
            </a:br>
            <a:r>
              <a:rPr lang="ar-SA" sz="1800" dirty="0"/>
              <a:t>وتنشأ بعد موت الجذر الابتدائي من قاعدة الساق وقد تتفرع لتكون ليفية كما في النجيليات</a:t>
            </a:r>
            <a:r>
              <a:rPr lang="ar-SY" sz="1800" dirty="0"/>
              <a:t>، </a:t>
            </a:r>
            <a:r>
              <a:rPr lang="ar-SA" sz="1800" dirty="0"/>
              <a:t>وتمتاز به نباتات ذوات الفلقة الواحدة</a:t>
            </a:r>
            <a:r>
              <a:rPr lang="en-US" sz="1800" dirty="0"/>
              <a:t>  . </a:t>
            </a:r>
            <a:r>
              <a:rPr lang="ar-SA" sz="1800" dirty="0"/>
              <a:t>يتكون الجذر من المناطق التالية بدأ من الأسفل باتجاه الأعلى</a:t>
            </a:r>
            <a:r>
              <a:rPr lang="en-US" sz="1800" dirty="0"/>
              <a:t>:</a:t>
            </a:r>
          </a:p>
          <a:p>
            <a:r>
              <a:rPr lang="ar-SA" sz="1800" dirty="0"/>
              <a:t> القلنسوة، المرستيم القمي، منطقة الاستطالة</a:t>
            </a:r>
            <a:r>
              <a:rPr lang="ar-SY" sz="1800" dirty="0"/>
              <a:t>، منطقة الشعيرات الجذرية</a:t>
            </a:r>
            <a:r>
              <a:rPr lang="ar-SY" sz="1600" dirty="0" smtClean="0"/>
              <a:t>.</a:t>
            </a:r>
            <a:endParaRPr lang="en-US" sz="1600" dirty="0" smtClean="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70000" lnSpcReduction="20000"/>
          </a:bodyPr>
          <a:lstStyle/>
          <a:p>
            <a:pPr lvl="0" algn="just"/>
            <a:r>
              <a:rPr lang="ar-SA" sz="2800" b="1" dirty="0"/>
              <a:t>2- الساق</a:t>
            </a:r>
            <a:r>
              <a:rPr lang="en-US" sz="2800" b="1" dirty="0"/>
              <a:t>                                             Stem </a:t>
            </a:r>
            <a:r>
              <a:rPr lang="ar-SY" sz="2800" b="1" dirty="0"/>
              <a:t>                      </a:t>
            </a:r>
            <a:r>
              <a:rPr lang="en-US" sz="2800" b="1" dirty="0"/>
              <a:t/>
            </a:r>
            <a:br>
              <a:rPr lang="en-US" sz="2800" b="1" dirty="0"/>
            </a:br>
            <a:r>
              <a:rPr lang="ar-SA" sz="2800" dirty="0"/>
              <a:t>جزء النبات الذي يقع فوق سطح التربة غالباً تمتاز الساق بوجود العقد والسلاميات تحمل الأوراق عادة عند منطقة العقد, فضلاً عن وجود البراعم وأحيانا الحراشف تقوم الساق بحمل الأوراق وتعريضها إلى أشعة الشمس وتوصل الماء والمواد الأولية من الجذر إلى الأوراق</a:t>
            </a:r>
            <a:r>
              <a:rPr lang="ar-SY" sz="2800" dirty="0"/>
              <a:t>،</a:t>
            </a:r>
            <a:r>
              <a:rPr lang="ar-SA" sz="2800" dirty="0"/>
              <a:t> كما أنها تقوم بتوزيع المواد الغذائية على أجزاء النبات. والتركيب الضوئي عندما تكون خضراء وكذلك خزن المواد الغذائية السيقان تكون بأنواع مختلفة، فقد تكون هوائية (القائمة والصاعدة والضعيفة) أو تكون السيقان أرضية كالأبصال والدرنات والرايزومات وبعض السيقان تكون محورة </a:t>
            </a:r>
            <a:r>
              <a:rPr lang="ar-SA" sz="2800" b="1" dirty="0"/>
              <a:t>.</a:t>
            </a:r>
            <a:r>
              <a:rPr lang="en-US" sz="2800" b="1" dirty="0"/>
              <a:t>                           </a:t>
            </a:r>
            <a:r>
              <a:rPr lang="ar-SA" sz="2800" b="1" dirty="0"/>
              <a:t>تعرف على السيقان المحورة, ما سبب تسميتها بالمحورة يكون النمو في الجذر أكثر انتظاماً مما في الساق (ماالسبب)؟ ذلك لوجود العقد والسلاميات في السيقان وخلو الجذور منها وكذلك وجود الأوراق والبراعم وعدم وجودها في السيقان</a:t>
            </a:r>
            <a:r>
              <a:rPr lang="en-US" sz="2800" b="1" dirty="0"/>
              <a:t>.</a:t>
            </a:r>
            <a:r>
              <a:rPr lang="en-US" sz="2800" dirty="0"/>
              <a:t> </a:t>
            </a:r>
            <a:r>
              <a:rPr lang="ar-SA" sz="2800" dirty="0"/>
              <a:t>      </a:t>
            </a:r>
            <a:r>
              <a:rPr lang="en-US" sz="2800" dirty="0"/>
              <a:t>          </a:t>
            </a:r>
            <a:r>
              <a:rPr lang="ar-SA" sz="2800" dirty="0"/>
              <a:t>                     </a:t>
            </a:r>
            <a:r>
              <a:rPr lang="en-US" sz="2800" dirty="0"/>
              <a:t/>
            </a:r>
            <a:br>
              <a:rPr lang="en-US" sz="2800" dirty="0"/>
            </a:br>
            <a:r>
              <a:rPr lang="ar-SA" sz="2800" b="1" dirty="0"/>
              <a:t>3-الورقة</a:t>
            </a:r>
            <a:r>
              <a:rPr lang="en-US" sz="2800" b="1" dirty="0"/>
              <a:t> Leaf</a:t>
            </a:r>
            <a:br>
              <a:rPr lang="en-US" sz="2800" b="1" dirty="0"/>
            </a:br>
            <a:r>
              <a:rPr lang="ar-SA" sz="2800" dirty="0"/>
              <a:t>جزء النبات الخضري الذي يحمل على عقد السيقان وتمتاز غالباً بكونها واسعة ومنبسطة وتقوم بالتركيب الضوئي والنتح والتنفس </a:t>
            </a:r>
            <a:r>
              <a:rPr lang="ar-SY" sz="2800" dirty="0"/>
              <a:t>و </a:t>
            </a:r>
            <a:r>
              <a:rPr lang="ar-SA" sz="2800" dirty="0"/>
              <a:t>تمتاز الأوراق بصفات مختلفة، فقد تكون جالسة مباشرة على عقد الساق أو محمولة على سويق وقد تلحق بالأوراق زوائد مثل الاذينات والاذينات النصلية.</a:t>
            </a:r>
            <a:r>
              <a:rPr lang="en-US" sz="2800" dirty="0"/>
              <a:t/>
            </a:r>
            <a:br>
              <a:rPr lang="en-US" sz="2800" dirty="0"/>
            </a:br>
            <a:r>
              <a:rPr lang="en-US" sz="2800" b="1" dirty="0"/>
              <a:t> </a:t>
            </a:r>
            <a:r>
              <a:rPr lang="ar-SA" sz="2800" b="1" dirty="0"/>
              <a:t>4- الزهرة</a:t>
            </a:r>
            <a:r>
              <a:rPr lang="en-US" sz="2800" b="1" dirty="0"/>
              <a:t>                                           Flower</a:t>
            </a:r>
            <a:br>
              <a:rPr lang="en-US" sz="2800" b="1" dirty="0"/>
            </a:br>
            <a:r>
              <a:rPr lang="ar-SA" sz="2800" dirty="0"/>
              <a:t>عبارة عن غصن محور يحمل أوراق متخصصة لغرض التكاثر أو المساعدة عليه وهي عضو التكاثر في النباتات الزهرية</a:t>
            </a:r>
            <a:r>
              <a:rPr lang="ar-SY" sz="2800" dirty="0"/>
              <a:t>. </a:t>
            </a:r>
            <a:r>
              <a:rPr lang="ar-SA" sz="2800" dirty="0"/>
              <a:t>تتكون الزهرة النموذجية من أربع حلقات وهي</a:t>
            </a:r>
            <a:r>
              <a:rPr lang="en-US" sz="2800" dirty="0"/>
              <a:t>:</a:t>
            </a:r>
            <a:br>
              <a:rPr lang="en-US" sz="2800" dirty="0"/>
            </a:br>
            <a:r>
              <a:rPr lang="ar-SA" sz="2800" dirty="0"/>
              <a:t>الكأس وهي الحلقة الخارجية من الزهرة ويتألف من عدد من الوحدات تدعى سبلات وهو اخضر اللون غالباً </a:t>
            </a:r>
            <a:r>
              <a:rPr lang="ar-SA" sz="2800" b="1" dirty="0"/>
              <a:t>(ما هي وظائف الكأس؟</a:t>
            </a:r>
            <a:r>
              <a:rPr lang="en-US" sz="2800" dirty="0"/>
              <a:t>                            </a:t>
            </a:r>
            <a:r>
              <a:rPr lang="ar-SA" sz="2800" dirty="0"/>
              <a:t>        </a:t>
            </a:r>
            <a:r>
              <a:rPr lang="en-US" sz="2800" dirty="0"/>
              <a:t/>
            </a:r>
            <a:br>
              <a:rPr lang="en-US" sz="2800" dirty="0"/>
            </a:br>
            <a:r>
              <a:rPr lang="ar-SA" sz="2800" dirty="0"/>
              <a:t>التويج وهو الحلقة الثانية بعد الكأس ووحداته الأساسية تدعى بتلات ويكون غالباً ملون </a:t>
            </a:r>
            <a:r>
              <a:rPr lang="ar-SA" sz="2800" b="1" dirty="0"/>
              <a:t>ووظيفته الأساسية جذب الحشرات لغرض التلقيح (هل تعرف وظائف أخرى للتويج؟</a:t>
            </a:r>
            <a:r>
              <a:rPr lang="en-US" sz="2800" b="1" dirty="0"/>
              <a:t>)</a:t>
            </a:r>
            <a:r>
              <a:rPr lang="en-US" sz="2400" dirty="0"/>
              <a:t/>
            </a:r>
            <a:br>
              <a:rPr lang="en-US" sz="2400" dirty="0"/>
            </a:b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rtl="0"/>
            <a:r>
              <a:rPr lang="ar-SY" sz="3000" b="1" dirty="0"/>
              <a:t>المحاضرة الخامسة (المكونات اللاعضوية في النبات وأنواعها) </a:t>
            </a:r>
            <a:endParaRPr lang="en-US" sz="3000" dirty="0"/>
          </a:p>
          <a:p>
            <a:pPr algn="just" rtl="0"/>
            <a:r>
              <a:rPr lang="en-US" sz="2000" b="1" dirty="0"/>
              <a:t>                                         Inorganic Components </a:t>
            </a:r>
            <a:r>
              <a:rPr lang="ar-SA" sz="2000" b="1" dirty="0"/>
              <a:t>- المكونات اللاعضوية</a:t>
            </a:r>
            <a:r>
              <a:rPr lang="ar-SA" sz="2000" dirty="0"/>
              <a:t> </a:t>
            </a:r>
            <a:br>
              <a:rPr lang="ar-SA" sz="2000" dirty="0"/>
            </a:br>
            <a:r>
              <a:rPr lang="en-US" sz="2000" dirty="0"/>
              <a:t>                                                                            </a:t>
            </a:r>
            <a:r>
              <a:rPr lang="en-US" sz="2000" b="1" dirty="0"/>
              <a:t>Water</a:t>
            </a:r>
            <a:r>
              <a:rPr lang="ar-SA" sz="2000" b="1" dirty="0"/>
              <a:t>الماء</a:t>
            </a:r>
            <a:r>
              <a:rPr lang="ar-SA" sz="2000" dirty="0"/>
              <a:t>    </a:t>
            </a:r>
            <a:r>
              <a:rPr lang="ar-SY" sz="2000" dirty="0"/>
              <a:t>أولا: </a:t>
            </a:r>
            <a:r>
              <a:rPr lang="ar-SA" sz="2000" dirty="0"/>
              <a:t/>
            </a:r>
            <a:br>
              <a:rPr lang="ar-SA" sz="2000" dirty="0"/>
            </a:br>
            <a:r>
              <a:rPr lang="ar-SA" sz="2000" dirty="0"/>
              <a:t>يشكل الماء أعلى نسبة بين المركبات الكيميائية الموجودة في الكائنات الحية حيث يمثل حوالي 6—95% من الوزن الكلي لمختلف الخلايا والأنسجة. أن الماء مذيب طبيعي للايونات المعدنية ولا يمكن أن يستغنى عنه في العمليات الايضية التي تتم كلياً داخل محيط مائي كما يكون الماء كوسط انتشار للنظام الغروي للبروتوبلازم حيث أن الماء يمتزج بسهولة مع البروتوبلازم فضلاً عن أن جزيئات الماء تسهم كذلك في العديد من التفاعلات الأنزيمية في الخلية ويمكن أن تنشأ نتيجة العمليات الايضية. ويوجد الماء في الخلية على شكلين:                                        </a:t>
            </a:r>
            <a:br>
              <a:rPr lang="ar-SA" sz="2000" dirty="0"/>
            </a:br>
            <a:r>
              <a:rPr lang="en-US" sz="2000" dirty="0"/>
              <a:t>                                                                    </a:t>
            </a:r>
            <a:r>
              <a:rPr lang="en-US" sz="2000" b="1" dirty="0"/>
              <a:t>:  Free </a:t>
            </a:r>
            <a:r>
              <a:rPr lang="en-US" sz="2000" b="1" dirty="0" err="1"/>
              <a:t>wate</a:t>
            </a:r>
            <a:r>
              <a:rPr lang="en-US" sz="2000" b="1" dirty="0"/>
              <a:t> </a:t>
            </a:r>
            <a:r>
              <a:rPr lang="ar-SA" sz="2000" b="1" dirty="0"/>
              <a:t>أ‌- ماء حر</a:t>
            </a:r>
            <a:r>
              <a:rPr lang="ar-SA" sz="2000" dirty="0"/>
              <a:t> </a:t>
            </a:r>
            <a:endParaRPr lang="en-US" sz="2000" dirty="0"/>
          </a:p>
          <a:p>
            <a:pPr algn="just" rtl="0"/>
            <a:r>
              <a:rPr lang="ar-SA" sz="2000" dirty="0"/>
              <a:t>هو الماء الذي ينتقل بحرية بين مكونات الخلية ويدخل في عمليات التحول الغذائي ((الايض)) ويعمل وسطاً للتفاعلات الكيميائية ويشكل نسبة 95% من كمية الماء الموجود في الخلية. </a:t>
            </a:r>
            <a:br>
              <a:rPr lang="ar-SA" sz="2000" dirty="0"/>
            </a:br>
            <a:r>
              <a:rPr lang="ar-SA" sz="2000" dirty="0"/>
              <a:t> </a:t>
            </a:r>
            <a:r>
              <a:rPr lang="ar-SY" sz="2000" dirty="0"/>
              <a:t>:                                                          </a:t>
            </a:r>
            <a:r>
              <a:rPr lang="en-US" sz="2000" b="1" dirty="0"/>
              <a:t>Bound Water</a:t>
            </a:r>
            <a:r>
              <a:rPr lang="ar-SA" sz="2000" b="1" dirty="0"/>
              <a:t> ب‌- ماء مقيد</a:t>
            </a:r>
            <a:r>
              <a:rPr lang="ar-SA" sz="2000" dirty="0"/>
              <a:t>    </a:t>
            </a:r>
            <a:endParaRPr lang="en-US" sz="2000" dirty="0"/>
          </a:p>
          <a:p>
            <a:pPr algn="just"/>
            <a:r>
              <a:rPr lang="ar-SA" sz="2000" dirty="0"/>
              <a:t>وهو الماء المتصل بجزيئات البروتين بروابط كيميائية أي انه يدخل ضمن تركيب مكونات الخلية وتقدر نسبته 4-5% من كمية الماء الموجود في الخلية.                            </a:t>
            </a:r>
            <a:br>
              <a:rPr lang="ar-SA" sz="2000" dirty="0"/>
            </a:br>
            <a:r>
              <a:rPr lang="ar-SA" sz="2000" dirty="0"/>
              <a:t>يمتلك الماء بعض الخواص الكيميائية والفيزيائية الفريدة والتي جعلته ملائماً جداً للأنظمة البايولوجية ومن أهم الخواص البايولوجية المهمة للماء هي القطبية والآصرة الهيدروجينية ، فيما يتعلق بقطبية جزيئه الماء فأن من صفات الماء امتلاكه قوة تجاذب وتماسك كبيرتين حيث أن كل ذرة من ذرتي الهيدروجين تشترك بزوج من الالكترونات مع ذرة الأوكسجين. ونظراً لان جزيئة الماء متعادلة كهربائياً فان الشحنات الموجبة والسالبة بعيدة جداً بعضها عن البعض كما أن جزيئة الماء تعد ثنائية القطبية وهذه الحقيقة هي السبب الرئيس المسؤول عن قوة التجاذب بين جزيئات الماء ونظراً للكهربائية السالبة لذرة الأوكسجين ومقدار الزاوية التي تربط بين ذرتي الهيدروجين أصبحت جزئية الماء قطبية فذرة الأوكسجين تحمل شحنة سالبة جزئياً ويحمل كل من ذرتي الهيدروجين شحنة موجبة جزئياً ولكون الماء مركباً قطبياً لذلك يعد مذيباً جيداً للمركبات القطبية ولكنه غير قابل للامتزاج بالمركبات غير القطبية الحاوية على مجاميع كارهة للماء.</a:t>
            </a: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rtl="0"/>
            <a:r>
              <a:rPr lang="ar-SA" sz="1800" dirty="0"/>
              <a:t>لذلك فان الماء يمتلك الصفات التالية:    </a:t>
            </a:r>
            <a:r>
              <a:rPr lang="ar-SA" sz="1800" b="1" dirty="0"/>
              <a:t>1- الماء مذيب                                        </a:t>
            </a:r>
            <a:r>
              <a:rPr lang="en-US" sz="1800" b="1" dirty="0"/>
              <a:t>  </a:t>
            </a:r>
            <a:r>
              <a:rPr lang="ar-SA" sz="1800" b="1" dirty="0"/>
              <a:t>        </a:t>
            </a:r>
            <a:endParaRPr lang="en-US" sz="1800" dirty="0"/>
          </a:p>
          <a:p>
            <a:pPr rtl="0"/>
            <a:r>
              <a:rPr lang="ar-SA" sz="1800" dirty="0"/>
              <a:t>2</a:t>
            </a:r>
            <a:r>
              <a:rPr lang="ar-SA" sz="1800" b="1" dirty="0"/>
              <a:t>-يعد الماء متماسكاً ومتلاصقا</a:t>
            </a:r>
            <a:r>
              <a:rPr lang="ar-SA" sz="1800" dirty="0"/>
              <a:t>: تظهر هاتان الصفتان نتيجة للشد السطحي لجزئيات الماء فالماء عبارة عن مادة متماسكة ومتلاصقة والتي تفسر الخاصية الشعرية وقابلية التحرك إلى الأعلى.     </a:t>
            </a:r>
            <a:endParaRPr lang="en-US" sz="1800" dirty="0"/>
          </a:p>
          <a:p>
            <a:pPr rtl="0"/>
            <a:r>
              <a:rPr lang="ar-SA" sz="1800" dirty="0"/>
              <a:t>3-</a:t>
            </a:r>
            <a:r>
              <a:rPr lang="ar-SA" sz="1800" b="1" dirty="0"/>
              <a:t> قابلية استيعاب عال للحرارة</a:t>
            </a:r>
            <a:r>
              <a:rPr lang="ar-SA" sz="1800" dirty="0"/>
              <a:t>: أن أهمية هذه الصفة تعود إلى أن الكائن الحي بإمكانه أن يكتسب أو يفقد حرارة عالية نسبياً بأقل ما يمكن من تغيير قي درجة حرارة الجسم.                      </a:t>
            </a:r>
            <a:endParaRPr lang="en-US" sz="1800" dirty="0"/>
          </a:p>
          <a:p>
            <a:pPr rtl="0"/>
            <a:r>
              <a:rPr lang="ar-SA" sz="1800" dirty="0"/>
              <a:t>4- </a:t>
            </a:r>
            <a:r>
              <a:rPr lang="ar-SA" sz="1800" b="1" dirty="0"/>
              <a:t>ارتفاع درجة حرارة التبخر</a:t>
            </a:r>
            <a:r>
              <a:rPr lang="ar-SA" sz="1800" dirty="0"/>
              <a:t>: أن تبخر الماء من السطح يولد تبريداً كبيراً وعليه فان عدداً كبيراً من الكائنات الحية تتخلص من الحرارة الزائدة عن طريق التبخر.                     </a:t>
            </a:r>
            <a:br>
              <a:rPr lang="ar-SA" sz="1800" dirty="0"/>
            </a:br>
            <a:r>
              <a:rPr lang="ar-SA" sz="1800" dirty="0"/>
              <a:t>5- </a:t>
            </a:r>
            <a:r>
              <a:rPr lang="ar-SA" sz="1800" b="1" dirty="0"/>
              <a:t>درجة انصهار عالية: </a:t>
            </a:r>
            <a:r>
              <a:rPr lang="ar-SA" sz="1800" dirty="0"/>
              <a:t>وتكمن أهمية ارتفاع درجة انصهار الماء في المحافظة على الكائنات الحية من الانجماد فكلما زادت درجة حرارة الانصهار تطلب رفع تلك الدرجة لذلك السائل لغرض تحويله إلى صلب.                                              </a:t>
            </a:r>
            <a:br>
              <a:rPr lang="ar-SA" sz="1800" dirty="0"/>
            </a:br>
            <a:r>
              <a:rPr lang="ar-SA" sz="1800" b="1" dirty="0"/>
              <a:t>                                   </a:t>
            </a:r>
            <a:r>
              <a:rPr lang="en-US" sz="1800" b="1" dirty="0"/>
              <a:t>Salt</a:t>
            </a:r>
            <a:r>
              <a:rPr lang="ar-SA" sz="1800" b="1" dirty="0"/>
              <a:t> &amp; </a:t>
            </a:r>
            <a:r>
              <a:rPr lang="en-US" sz="1800" b="1" dirty="0"/>
              <a:t>Ions  </a:t>
            </a:r>
            <a:r>
              <a:rPr lang="ar-SY" sz="1800" b="1" dirty="0"/>
              <a:t>ثانياً:</a:t>
            </a:r>
            <a:r>
              <a:rPr lang="ar-SA" sz="1800" b="1" dirty="0"/>
              <a:t> الأملاح والايونات          </a:t>
            </a:r>
            <a:r>
              <a:rPr lang="ar-SA" sz="1800" dirty="0"/>
              <a:t>تعد الأملاح ضرورية للمحافظة على الضغط الازموزي والتوازن الحامضي القاعدي للخلية حيث يزداد الضغط الازموزي داخل الخلية بزيادة تراكيز الايونات مما يؤدي إلى دخول الماء إلى داخل الخلية. أن تراكيز الايونات في السائل الخلوي تختلف حسب نوعية الايونات فمثلاً تكون تراكيز ايونات البوتاسيوم والمغنسيوم داخل الخلية عالية في حين أن ايونات الصوديوم والكلوريد توجد بشكل رئيسي خارج الخلية كما يعد الفوسفات المصدر الرئيسي داخل الخلية.                             </a:t>
            </a:r>
            <a:r>
              <a:rPr lang="en-US" sz="1800" dirty="0"/>
              <a:t>   </a:t>
            </a:r>
            <a:r>
              <a:rPr lang="ar-SA" sz="1800" dirty="0"/>
              <a:t>                                                                       </a:t>
            </a:r>
            <a:r>
              <a:rPr lang="en-US" sz="1800" b="1" dirty="0"/>
              <a:t>Gases </a:t>
            </a:r>
            <a:r>
              <a:rPr lang="ar-SA" sz="1800" b="1" dirty="0"/>
              <a:t>ثالثا</a:t>
            </a:r>
            <a:r>
              <a:rPr lang="ar-SY" sz="1800" b="1" dirty="0"/>
              <a:t>ً: الغازات</a:t>
            </a:r>
            <a:endParaRPr lang="en-US" sz="1800" dirty="0"/>
          </a:p>
          <a:p>
            <a:pPr rtl="0"/>
            <a:r>
              <a:rPr lang="ar-SA" sz="1800" dirty="0"/>
              <a:t>يحتوي برتوبلازم الخلايا على بعض الغازات ومنها:                                 </a:t>
            </a:r>
            <a:br>
              <a:rPr lang="ar-SA" sz="1800" dirty="0"/>
            </a:br>
            <a:r>
              <a:rPr lang="ar-SA" sz="1800" dirty="0"/>
              <a:t>أ‌- غاز الأوكسجين الذي يتم الحصول عليه بفعل عملية التنفس أو مع عملية احتراق السكر أو المادة الغذائية.                                        </a:t>
            </a:r>
            <a:br>
              <a:rPr lang="ar-SA" sz="1800" dirty="0"/>
            </a:br>
            <a:r>
              <a:rPr lang="ar-SA" sz="1800" dirty="0"/>
              <a:t>ب- غاز ثنائي اوكسيد الكربون وهو من نواتج عملية الايض في الكائنات الحية إلا أن أهميته تظهر في النباتات والطحالب لأهميته في عملية البناء الضوئي لتحويل الطاقة الضوئية إلى طاقة كيميائية متمثلة في بناء المواد الكاربوهيدراتية السكرية في الخلايا.وله دور مهم في النبات في عملية فتح وغلق الثغور.                                                                               </a:t>
            </a:r>
            <a:r>
              <a:rPr lang="en-US" sz="1800" dirty="0"/>
              <a:t>  </a:t>
            </a:r>
            <a:r>
              <a:rPr lang="ar-SA" sz="1800" dirty="0"/>
              <a:t>                                                                                 </a:t>
            </a:r>
            <a:endParaRPr lang="en-US" sz="18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rtl="0"/>
            <a:r>
              <a:rPr lang="ar-SY" sz="2000" b="1" dirty="0"/>
              <a:t>المحاضرة السادسة (المكونات العضوية في النبات وأنواعها) </a:t>
            </a:r>
            <a:endParaRPr lang="en-US" sz="2000" dirty="0"/>
          </a:p>
          <a:p>
            <a:pPr rtl="0"/>
            <a:r>
              <a:rPr lang="en-US" sz="2000" dirty="0"/>
              <a:t>                                        </a:t>
            </a:r>
            <a:r>
              <a:rPr lang="en-US" sz="2000" b="1" dirty="0"/>
              <a:t>Organic Components </a:t>
            </a:r>
            <a:r>
              <a:rPr lang="ar-SA" sz="2000" b="1" dirty="0"/>
              <a:t>المكونات العضوية</a:t>
            </a:r>
            <a:r>
              <a:rPr lang="ar-SA" sz="2000" dirty="0"/>
              <a:t>   </a:t>
            </a:r>
            <a:br>
              <a:rPr lang="ar-SA" sz="2000" dirty="0"/>
            </a:br>
            <a:r>
              <a:rPr lang="ar-SA" sz="2000" dirty="0"/>
              <a:t>أن المكونات العضوية هي عبارة عن سلاسل طويلة مكونة من تكرار وحدات معينة متصلة مع بعضها بواسطة روابط كيميائية وتسمى هذه الوحدات البنائية مونومير (أحادي الوحدة)    بينما تدعى الجزيئة الكبيرة المكونة من تكرار المونوميرات بال بوليمير (متعدد الوحدات) أن اختلاف عدد المونوميرات المكونة لجزيئة كبيرة معينة يؤدي إلى تكوين جزيئات ذات صفات مختلفة منها ومن المكونات العضوية للخلية الكاربوهيدرات والبروتينات والليبيدات والأحماض النووية.                 </a:t>
            </a:r>
            <a:r>
              <a:rPr lang="en-US" sz="2000" dirty="0"/>
              <a:t>  </a:t>
            </a:r>
            <a:r>
              <a:rPr lang="ar-SA" sz="2000" dirty="0"/>
              <a:t>1</a:t>
            </a:r>
            <a:r>
              <a:rPr lang="ar-SA" sz="2000" b="1" dirty="0"/>
              <a:t>- الكاربوهيدرات                                                                </a:t>
            </a:r>
            <a:r>
              <a:rPr lang="en-US" sz="2000" b="1" dirty="0"/>
              <a:t>           </a:t>
            </a:r>
            <a:r>
              <a:rPr lang="ar-SA" sz="2000" b="1" dirty="0"/>
              <a:t>التركيب والوظيفة : </a:t>
            </a:r>
            <a:r>
              <a:rPr lang="ar-SA" sz="2000" dirty="0"/>
              <a:t>                                                                                                                </a:t>
            </a:r>
            <a:endParaRPr lang="en-US" sz="2000" dirty="0"/>
          </a:p>
          <a:p>
            <a:pPr marL="82296" indent="0" rtl="0">
              <a:buNone/>
            </a:pPr>
            <a:r>
              <a:rPr lang="ar-SA" sz="2000" dirty="0"/>
              <a:t>                  </a:t>
            </a:r>
            <a:r>
              <a:rPr lang="en-US" sz="2000" dirty="0"/>
              <a:t>CH2O</a:t>
            </a:r>
            <a:r>
              <a:rPr lang="ar-SA" sz="2000" dirty="0"/>
              <a:t>          </a:t>
            </a:r>
            <a:r>
              <a:rPr lang="en-US" sz="2000" dirty="0"/>
              <a:t>    </a:t>
            </a:r>
            <a:r>
              <a:rPr lang="ar-SA" sz="2000" dirty="0"/>
              <a:t>هي عبارة عن الديهايدات أو كيتونات متعددة الهيدروكسيل لها صيغة </a:t>
            </a:r>
            <a:endParaRPr lang="en-US" sz="2000" dirty="0"/>
          </a:p>
          <a:p>
            <a:pPr marL="82296" indent="0">
              <a:buNone/>
            </a:pPr>
            <a:r>
              <a:rPr lang="en-US" sz="2000" dirty="0"/>
              <a:t> </a:t>
            </a:r>
            <a:r>
              <a:rPr lang="ar-SA" sz="2000" dirty="0"/>
              <a:t>وهي مشتقة من عملية تثبيت ثنائي اوكسيد الكربون الموجود في الغلاف الجوي وتحويله إلى كربوهيدرات وذلك من خلال عملية البناء الضوئي كالنشا والسليلوز والسكروز وتشترك هذه المواد الأولية في توليد الطاقة أثناء عملية التنفس والطاقة المتولدة ذات فائدة عظيمة.</a:t>
            </a: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A" sz="2400" b="1" dirty="0"/>
              <a:t>أهمية الكربوهيدرات:         </a:t>
            </a:r>
            <a:br>
              <a:rPr lang="ar-SA" sz="2400" b="1" dirty="0"/>
            </a:br>
            <a:r>
              <a:rPr lang="ar-SA" sz="2400" dirty="0"/>
              <a:t>تتركز أهمية الكاربوهيدرات في:                                               </a:t>
            </a:r>
            <a:br>
              <a:rPr lang="ar-SA" sz="2400" dirty="0"/>
            </a:br>
            <a:r>
              <a:rPr lang="ar-SA" sz="2400" dirty="0"/>
              <a:t>1- تعتبر مصدراً أساسيا كبيراً للطاقة.                                        </a:t>
            </a:r>
            <a:br>
              <a:rPr lang="ar-SA" sz="2400" dirty="0"/>
            </a:br>
            <a:r>
              <a:rPr lang="ar-SA" sz="2400" dirty="0"/>
              <a:t>2- تدخل في عملية تكوين بعض محتويات الخلية مثل البروتينات والدهون والأحماض النووية والكاربوهيدرات الأخرى.                                           </a:t>
            </a:r>
            <a:br>
              <a:rPr lang="ar-SA" sz="2400" dirty="0"/>
            </a:br>
            <a:r>
              <a:rPr lang="ar-SA" sz="2400" dirty="0"/>
              <a:t>3- تدخل في بناء جدار الخلية.                                                   </a:t>
            </a:r>
            <a:br>
              <a:rPr lang="ar-SA" sz="2400" dirty="0"/>
            </a:br>
            <a:r>
              <a:rPr lang="ar-SA" sz="2400" b="1" dirty="0"/>
              <a:t>- تصنف الكربوهيدرات تبعاً لقابليتها على التحلل المائي ونتائجه إلى</a:t>
            </a:r>
            <a:r>
              <a:rPr lang="ar-SA" sz="2400" dirty="0"/>
              <a:t>:                            </a:t>
            </a:r>
            <a:endParaRPr lang="en-US" sz="2400" dirty="0" smtClean="0"/>
          </a:p>
          <a:p>
            <a:pPr marL="82296" indent="0">
              <a:buNone/>
            </a:pPr>
            <a:r>
              <a:rPr lang="en-US" sz="2400" dirty="0" smtClean="0"/>
              <a:t>  </a:t>
            </a:r>
            <a:r>
              <a:rPr lang="ar-SA" sz="2400" dirty="0"/>
              <a:t>أ-</a:t>
            </a:r>
            <a:r>
              <a:rPr lang="ar-SA" sz="2400" b="1" dirty="0"/>
              <a:t>السكريات الأحادية أو البسيطة</a:t>
            </a:r>
            <a:r>
              <a:rPr lang="ar-SA" sz="2400" dirty="0"/>
              <a:t>: وهي السكريات التي لا يمكن أن تتحلل إلى أشكال مبسطة أخرى مثل السكر الخماسي الرايبوز والسكر السداسي الكلوكوز.                                        </a:t>
            </a:r>
            <a:endParaRPr lang="en-US" sz="2400" dirty="0"/>
          </a:p>
          <a:p>
            <a:pPr rtl="0"/>
            <a:r>
              <a:rPr lang="ar-SA" sz="2400" b="1" dirty="0"/>
              <a:t>ب- السكريات الثنائية:</a:t>
            </a:r>
            <a:r>
              <a:rPr lang="ar-SA" sz="2400" dirty="0"/>
              <a:t> وهي السكريات التي ينتج عن تحللها المائي جزيئتين من سكر أحادي من نوع واحد أو من نوعين مختلفين ومن السكريات الثنائية سكر (اللاكتوز).                      </a:t>
            </a:r>
            <a:endParaRPr lang="en-US" sz="2400" dirty="0"/>
          </a:p>
          <a:p>
            <a:pPr rtl="0"/>
            <a:r>
              <a:rPr lang="ar-SA" sz="2400" b="1" dirty="0"/>
              <a:t>ج- السكريات المتعددة:</a:t>
            </a:r>
            <a:r>
              <a:rPr lang="ar-SA" sz="2400" dirty="0"/>
              <a:t> تتكون السكريات المتعددة من سلاسل طويلة جداً محتوية على وحدات     بنائية من السكريات الأحادية المتكررة لنوع واحد أو لنوعين مختلفين ومثال على ذلك النشأ الذي يخزنه النبات في البذور والدرنات.                                                                </a:t>
            </a:r>
            <a:endParaRPr lang="en-US" sz="24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Y" sz="1800" b="1" dirty="0"/>
              <a:t>2- البروتينات:</a:t>
            </a:r>
            <a:endParaRPr lang="en-US" sz="1800" dirty="0"/>
          </a:p>
          <a:p>
            <a:pPr rtl="0"/>
            <a:r>
              <a:rPr lang="ar-SA" sz="1800" dirty="0"/>
              <a:t>وهي تشمل مركبات عضوية ونيتروجينية تدخل في تركيب بروتوبلازم جميع الخلايا وتكثر نسبة المواد البروتينية في الأنسجة الحيوانية عنها في الأنسجة النباتية والوظيفة الأساسية للمواد البروتينية هي بناء الأنسجة لا تخزن المواد البروتينية غالباً إلا في حالات خاصة كما في البقوليات كالفول والعدس. وتحتوي بعض البروتينات على الفسفور وبعض العناصر الأخرى مثل الحديد والنحاس والمنغنيز واليود وتختلف نسبة هذه المواد باختلاف مصادر البروتين وتتكون جزيئة البروتين الطبيعي من سلسلة واحدة أو أكثر من السلاسل الببتيدية التي تتكون من الأحماض الامينية التي ترتبط مع بعضها البعض بروابط ببتيدية وعادة يكون وضع الذرات والمجموعات حول الروابط الببتيدية.            </a:t>
            </a:r>
            <a:br>
              <a:rPr lang="ar-SA" sz="1800" dirty="0"/>
            </a:br>
            <a:r>
              <a:rPr lang="ar-SA" sz="1800" b="1" dirty="0"/>
              <a:t>تصنيف البروتينات:                                                                     </a:t>
            </a:r>
            <a:r>
              <a:rPr lang="en-US" sz="1800" b="1" dirty="0"/>
              <a:t>- </a:t>
            </a:r>
            <a:endParaRPr lang="en-US" sz="1800" dirty="0"/>
          </a:p>
          <a:p>
            <a:r>
              <a:rPr lang="ar-SA" sz="1800" dirty="0"/>
              <a:t>أولا: تصنف البروتينات استناداً إلى تركيبها الكيميائي إلى صنفين رئيسين:                       </a:t>
            </a:r>
            <a:br>
              <a:rPr lang="ar-SA" sz="1800" dirty="0"/>
            </a:br>
            <a:r>
              <a:rPr lang="ar-SA" sz="1800" dirty="0"/>
              <a:t>1- </a:t>
            </a:r>
            <a:r>
              <a:rPr lang="ar-SA" sz="1800" b="1" dirty="0"/>
              <a:t>البروتينات البسيطة</a:t>
            </a:r>
            <a:r>
              <a:rPr lang="ar-SA" sz="1800" dirty="0"/>
              <a:t>:                                           </a:t>
            </a:r>
            <a:br>
              <a:rPr lang="ar-SA" sz="1800" dirty="0"/>
            </a:br>
            <a:r>
              <a:rPr lang="ar-SA" sz="1800" dirty="0"/>
              <a:t>وهي تلك البروتينات التي ينتج عن تحليلها المائي أحماض امينية فقط أو مشتقاتها  مثل الالبومينات.       </a:t>
            </a:r>
            <a:br>
              <a:rPr lang="ar-SA" sz="1800" dirty="0"/>
            </a:br>
            <a:r>
              <a:rPr lang="ar-SA" sz="1800" dirty="0"/>
              <a:t>2</a:t>
            </a:r>
            <a:r>
              <a:rPr lang="ar-SA" sz="1800" b="1" dirty="0"/>
              <a:t>- البروتينات المقترَنة ((المرتبطة)):</a:t>
            </a:r>
            <a:r>
              <a:rPr lang="ar-SA" sz="1800" dirty="0"/>
              <a:t>                             </a:t>
            </a:r>
            <a:br>
              <a:rPr lang="ar-SA" sz="1800" dirty="0"/>
            </a:br>
            <a:r>
              <a:rPr lang="ar-SA" sz="1800" dirty="0"/>
              <a:t>وهي البروتينات التي ينتج عن تحليلها أحماض أمينيه ومركبات عضوية وغير عضوية مثل الهيم والكربوهيدرات واللبيدات.                          </a:t>
            </a:r>
            <a:br>
              <a:rPr lang="ar-SA" sz="1800" dirty="0"/>
            </a:br>
            <a:r>
              <a:rPr lang="ar-SA" sz="1800" dirty="0"/>
              <a:t>ثانياً: تصنف البروتينات استناداً إلى أبعادها الكلية إلى صنفين رئيسيين وهما:-                   </a:t>
            </a:r>
            <a:br>
              <a:rPr lang="ar-SA" sz="1800" dirty="0"/>
            </a:br>
            <a:r>
              <a:rPr lang="ar-SA" sz="1800" dirty="0"/>
              <a:t>1- البروتينات الحويصلية أو الكروية         2- البروتينات الليفية                               </a:t>
            </a:r>
            <a:br>
              <a:rPr lang="ar-SA" sz="1800" dirty="0"/>
            </a:br>
            <a:r>
              <a:rPr lang="ar-SA" sz="1800" dirty="0"/>
              <a:t>ثالثاً: تصنف البروتينات اعتماداً على وظيفتها الحيوية ومن أهم أصناف البروتينات: الأنزيمات والبروتينات الناقلة والهرمونات والاوكسينات والبروتينات الخازنة .                            </a:t>
            </a:r>
            <a:br>
              <a:rPr lang="ar-SA" sz="1800" dirty="0"/>
            </a:br>
            <a:r>
              <a:rPr lang="ar-SA" sz="1800" dirty="0"/>
              <a:t> </a:t>
            </a: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152401"/>
            <a:ext cx="8382000" cy="6400800"/>
          </a:xfrm>
        </p:spPr>
        <p:txBody>
          <a:bodyPr>
            <a:normAutofit lnSpcReduction="10000"/>
          </a:bodyPr>
          <a:lstStyle/>
          <a:p>
            <a:pPr>
              <a:buNone/>
            </a:pPr>
            <a:r>
              <a:rPr lang="ar-EG" sz="1600" dirty="0" smtClean="0"/>
              <a:t> </a:t>
            </a:r>
            <a:endParaRPr lang="en-US" sz="1600" dirty="0" smtClean="0"/>
          </a:p>
          <a:p>
            <a:pPr marL="82296" indent="0">
              <a:buNone/>
            </a:pPr>
            <a:r>
              <a:rPr lang="ar-SA" sz="2000" b="1" dirty="0"/>
              <a:t>3- الأنزيمات:                                         </a:t>
            </a:r>
            <a:br>
              <a:rPr lang="ar-SA" sz="2000" b="1" dirty="0"/>
            </a:br>
            <a:r>
              <a:rPr lang="ar-SA" sz="2000" dirty="0"/>
              <a:t>وهي محفزات بروتينية تبنى داخل الخلية الحية وتعمل كعوامل مساعدة بايلوجية للتعجيل من معدل سرعة التفاعلات الحياتية وتحوي الخلية الواحدة ما يقارب من ( 1000 ) من الإنزيمات المختلفة وهو السبب الذي يجعل الخلية تعمل بكفاءة عالية.                                    </a:t>
            </a:r>
            <a:br>
              <a:rPr lang="ar-SA" sz="2000" dirty="0"/>
            </a:br>
            <a:r>
              <a:rPr lang="ar-SA" sz="2000" b="1" dirty="0"/>
              <a:t>وظائف الأنزيمات: </a:t>
            </a:r>
            <a:r>
              <a:rPr lang="ar-SA" sz="2000" dirty="0"/>
              <a:t>                                                                             </a:t>
            </a:r>
            <a:endParaRPr lang="en-US" sz="2000" dirty="0"/>
          </a:p>
          <a:p>
            <a:pPr rtl="0"/>
            <a:r>
              <a:rPr lang="ar-SA" sz="2000" dirty="0"/>
              <a:t>لا تستنفذ ولا تتغير بعد تحفيزها للتفاعل، وهي تخفض طاقة التنشيط للتفاعل ، تعمل بدرجة عالية من التخصص على جزء معين أو مجموعة جزيئات معينة تنتمي لصنف واحد.                   </a:t>
            </a:r>
            <a:br>
              <a:rPr lang="ar-SA" sz="2000" dirty="0"/>
            </a:br>
            <a:r>
              <a:rPr lang="ar-SA" sz="2000" b="1" dirty="0"/>
              <a:t>الليبيدات: </a:t>
            </a:r>
            <a:r>
              <a:rPr lang="en-US" sz="2000" b="1" dirty="0"/>
              <a:t>-4</a:t>
            </a:r>
            <a:r>
              <a:rPr lang="ar-SA" sz="2000" b="1" dirty="0"/>
              <a:t/>
            </a:r>
            <a:br>
              <a:rPr lang="ar-SA" sz="2000" b="1" dirty="0"/>
            </a:br>
            <a:r>
              <a:rPr lang="ar-SA" sz="2000" dirty="0"/>
              <a:t>وتتكون من أحماض دهنية ذات الوزن الجزيئي العالي ومواد أخرى مثل الفوسفاتيدات والاستيرولات والكاروتينات وتعرف أيضا بأنها مجموعة المواد الحيوية التي لا تذوب في الماء ولكن تذوب في المذيبات العضوية وهي مواد غير متصلبة.                                                      </a:t>
            </a:r>
            <a:endParaRPr lang="en-US" sz="2000" dirty="0"/>
          </a:p>
          <a:p>
            <a:pPr rtl="0"/>
            <a:r>
              <a:rPr lang="ar-SA" sz="2000" b="1" dirty="0"/>
              <a:t> أهم وظائفها</a:t>
            </a:r>
            <a:r>
              <a:rPr lang="ar-SA" sz="2000" dirty="0"/>
              <a:t>: أنها مصدر للطاقة في الجسم ،  تعمل عازلة للحرارة في الجسم، تدخل في تركيب الأغشية.                                                                         </a:t>
            </a:r>
            <a:endParaRPr lang="en-US" sz="2000" dirty="0"/>
          </a:p>
          <a:p>
            <a:pPr rtl="0"/>
            <a:r>
              <a:rPr lang="ar-SA" sz="2000" b="1" dirty="0"/>
              <a:t>أنواع الليبيدات:                               </a:t>
            </a:r>
            <a:r>
              <a:rPr lang="ar-SA" sz="2000" dirty="0"/>
              <a:t/>
            </a:r>
            <a:br>
              <a:rPr lang="ar-SA" sz="2000" dirty="0"/>
            </a:br>
            <a:r>
              <a:rPr lang="ar-SA" sz="2000" dirty="0"/>
              <a:t>تنقسم الليبيدات على أساس مكوناتها من الاسترات إلى ما يلي:                        </a:t>
            </a:r>
            <a:br>
              <a:rPr lang="ar-SA" sz="2000" dirty="0"/>
            </a:br>
            <a:r>
              <a:rPr lang="ar-SA" sz="2000" dirty="0"/>
              <a:t>1</a:t>
            </a:r>
            <a:r>
              <a:rPr lang="ar-SA" sz="2000" b="1" dirty="0"/>
              <a:t>- الليبيدات البسيطة:</a:t>
            </a:r>
            <a:r>
              <a:rPr lang="ar-SA" sz="2000" dirty="0"/>
              <a:t> وهي عبارة عن أسترات الأحماض الدهنية مثل الكليسرين.                 </a:t>
            </a:r>
            <a:br>
              <a:rPr lang="ar-SA" sz="2000" dirty="0"/>
            </a:br>
            <a:r>
              <a:rPr lang="ar-SA" sz="2000" dirty="0"/>
              <a:t>2- </a:t>
            </a:r>
            <a:r>
              <a:rPr lang="ar-SA" sz="2000" b="1" dirty="0"/>
              <a:t>الليبيدات المركبة</a:t>
            </a:r>
            <a:r>
              <a:rPr lang="ar-SA" sz="2000" dirty="0"/>
              <a:t>:وهي أسترات أحماض دهنية مع الكحول ويدخل في تركيبها مركبات أخرى مثل حامض الفوسفوريك.                                           </a:t>
            </a:r>
            <a:br>
              <a:rPr lang="ar-SA" sz="2000" dirty="0"/>
            </a:br>
            <a:r>
              <a:rPr lang="ar-SA" sz="2000" dirty="0"/>
              <a:t>3</a:t>
            </a:r>
            <a:r>
              <a:rPr lang="ar-SA" sz="2000" b="1" dirty="0"/>
              <a:t>- الليبيدات المشتقة:</a:t>
            </a:r>
            <a:r>
              <a:rPr lang="ar-SA" sz="2000" dirty="0"/>
              <a:t>هي الليبيدات التي تنتج من التحلل المائي لليبيدات البسيطة والمركبة.       </a:t>
            </a:r>
            <a:endParaRPr lang="en-US" sz="20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685800"/>
            <a:ext cx="7848600" cy="4343400"/>
          </a:xfrm>
        </p:spPr>
        <p:txBody>
          <a:bodyPr>
            <a:normAutofit/>
          </a:bodyPr>
          <a:lstStyle/>
          <a:p>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000" dirty="0">
                <a:effectLst/>
              </a:rPr>
              <a:t/>
            </a:r>
            <a:br>
              <a:rPr lang="en-US" sz="2000" dirty="0">
                <a:effectLst/>
              </a:rPr>
            </a:br>
            <a:r>
              <a:rPr lang="en-US" sz="2200" dirty="0"/>
              <a:t/>
            </a:r>
            <a:br>
              <a:rPr lang="en-US" sz="2200" dirty="0"/>
            </a:br>
            <a:r>
              <a:rPr lang="en-US" dirty="0"/>
              <a:t/>
            </a:r>
            <a:br>
              <a:rPr lang="en-US" dirty="0"/>
            </a:br>
            <a:endParaRPr lang="ar-SA" dirty="0"/>
          </a:p>
        </p:txBody>
      </p:sp>
      <p:sp>
        <p:nvSpPr>
          <p:cNvPr id="3" name="عنوان فرعي 2"/>
          <p:cNvSpPr>
            <a:spLocks noGrp="1"/>
          </p:cNvSpPr>
          <p:nvPr>
            <p:ph type="subTitle" idx="1"/>
          </p:nvPr>
        </p:nvSpPr>
        <p:spPr>
          <a:xfrm>
            <a:off x="1447800" y="3200400"/>
            <a:ext cx="6400800" cy="1752600"/>
          </a:xfrm>
        </p:spPr>
        <p:txBody>
          <a:bodyPr>
            <a:normAutofit/>
          </a:bodyPr>
          <a:lstStyle/>
          <a:p>
            <a:r>
              <a:rPr lang="ar-EG" b="1" dirty="0"/>
              <a:t> </a:t>
            </a:r>
            <a:endParaRPr lang="en-US" dirty="0"/>
          </a:p>
          <a:p>
            <a:endParaRPr lang="ar-SA" dirty="0"/>
          </a:p>
        </p:txBody>
      </p:sp>
      <p:sp>
        <p:nvSpPr>
          <p:cNvPr id="4" name="Rectangle 3"/>
          <p:cNvSpPr/>
          <p:nvPr/>
        </p:nvSpPr>
        <p:spPr>
          <a:xfrm>
            <a:off x="228600" y="228600"/>
            <a:ext cx="8411029" cy="5847755"/>
          </a:xfrm>
          <a:prstGeom prst="rect">
            <a:avLst/>
          </a:prstGeom>
        </p:spPr>
        <p:txBody>
          <a:bodyPr wrap="square">
            <a:spAutoFit/>
          </a:bodyPr>
          <a:lstStyle/>
          <a:p>
            <a:r>
              <a:rPr lang="ar-EG" sz="2800" b="1" u="sng" dirty="0"/>
              <a:t>المحاضرة الأولى (مقدمة تاريخية حول علم النبات ودراسته وأهمية النباتات للإنسان)</a:t>
            </a:r>
            <a:endParaRPr lang="en-US" sz="2800" dirty="0"/>
          </a:p>
          <a:p>
            <a:pPr algn="just"/>
            <a:r>
              <a:rPr lang="ar-EG" dirty="0"/>
              <a:t> </a:t>
            </a:r>
            <a:endParaRPr lang="en-US" sz="2000" dirty="0"/>
          </a:p>
          <a:p>
            <a:pPr algn="just"/>
            <a:r>
              <a:rPr lang="ar-EG" sz="2000" dirty="0"/>
              <a:t>بداية علم النبات بدأت بمحاولة تفسير ووصف النباتات وكان ذك في العصر الذهبي للحضارة الإغريقية في القرن الرابع قبل الميلاد من قبل </a:t>
            </a:r>
            <a:r>
              <a:rPr lang="ar-EG" sz="2000" b="1" dirty="0"/>
              <a:t>ثيوفراستس</a:t>
            </a:r>
            <a:r>
              <a:rPr lang="ar-SY" sz="2000" dirty="0"/>
              <a:t>الذي يعتبر أبو علم النبات </a:t>
            </a:r>
            <a:r>
              <a:rPr lang="en-US" sz="2000" dirty="0"/>
              <a:t>Father of Botany </a:t>
            </a:r>
            <a:r>
              <a:rPr lang="ar-SY" sz="2000" dirty="0"/>
              <a:t> حيث وضع الأساس التجريبي لهذا العلم في كتابه تاريخ النبات والذي تضمن فصل عن تركيب النباتات وتقسيمها وتكاثرها والبيئة الملائمة لنموها والنباتات الاقتصادية, والقيمة العلاجية, والنباتات التي يمكن الاستفادة منها في الطهي. لقد وصف ثيوفراستس حوالي 500 نوع نباتي وادخل عدة مصطلحات وصفية لوصف هذه النباتات. كما انه عمل دراسات عن إنبات البذور </a:t>
            </a:r>
            <a:r>
              <a:rPr lang="en-US" sz="2000" dirty="0"/>
              <a:t>Seed germination</a:t>
            </a:r>
            <a:r>
              <a:rPr lang="ar-SY" sz="2000" dirty="0"/>
              <a:t> وكان هو أول من وضع التميز بين نباتات ذوات الفلقة الواحدة ونباتات ذوات الفلقتين. كما انه ناقش التكاثر الخضري ووصف التلقيح الخلطي في نخيل التمر. عدد من هذه الدراسات كانت الأساس العلمي الذي بني عليه </a:t>
            </a:r>
            <a:r>
              <a:rPr lang="ar-SY" sz="2000" b="1" dirty="0"/>
              <a:t>علم النبات</a:t>
            </a:r>
            <a:r>
              <a:rPr lang="en-US" sz="2000" b="1" dirty="0"/>
              <a:t>Botany</a:t>
            </a:r>
            <a:r>
              <a:rPr lang="ar-SY" sz="2000" dirty="0"/>
              <a:t>( هو ذلك العلم الذي يختص بدراسة كل شيء عن الحياة النباتية من حيث الشكل والتركيب والوظائف والتطور, وهو يعد احد فروع علم الحياة حيث يشار إليه في بعض الأحيان باسم البيولوجيا النباتية.</a:t>
            </a:r>
            <a:endParaRPr lang="en-US" sz="2000" dirty="0"/>
          </a:p>
          <a:p>
            <a:pPr algn="just"/>
            <a:r>
              <a:rPr lang="ar-SY" sz="2000" dirty="0"/>
              <a:t>في خلال العصور الوسطى بقي علم النبات حياً بواسطة العلماء العرب وخاصة النباتات الطبية من قبل علماء مثل ابن النفيس وابن البيطار والرازي وغيرهم. والعلماء العرب والمسلمين أول من أسس الحدائق النباتية لزراعة وإكثار النباتات الطبية, كما أنهم شجعوا تبادل بذور هذه النباتات بين مختلف البلدان, كما أنهم ترجموا كتب اليونان والرومان.</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pPr algn="just">
              <a:buNone/>
            </a:pPr>
            <a:r>
              <a:rPr lang="ar-EG" sz="1600" dirty="0" smtClean="0"/>
              <a:t> </a:t>
            </a:r>
            <a:endParaRPr lang="en-US" dirty="0" smtClean="0"/>
          </a:p>
          <a:p>
            <a:pPr rtl="0"/>
            <a:r>
              <a:rPr lang="ar-SY" sz="2400" b="1" dirty="0"/>
              <a:t>المحاضرة السابعة ( علم وظائف الأعضاء النباتية):</a:t>
            </a:r>
            <a:endParaRPr lang="en-US" sz="2400" dirty="0"/>
          </a:p>
          <a:p>
            <a:pPr rtl="0"/>
            <a:r>
              <a:rPr lang="ar-SY" sz="2400" b="1" dirty="0"/>
              <a:t>:</a:t>
            </a:r>
            <a:r>
              <a:rPr lang="en-US" sz="2400" b="1" dirty="0"/>
              <a:t>Photosynthesis</a:t>
            </a:r>
            <a:r>
              <a:rPr lang="ar-SY" sz="2400" b="1" dirty="0"/>
              <a:t>1- البناء الضوئي</a:t>
            </a:r>
            <a:endParaRPr lang="en-US" sz="2400" dirty="0"/>
          </a:p>
          <a:p>
            <a:pPr algn="just"/>
            <a:r>
              <a:rPr lang="ar-SA" sz="2400" dirty="0"/>
              <a:t>تعد عملية البناء الضوئي أهم العمليات الحيوية على وجه الأرض ولجميع الكائنات. يمكن القول إن معظم الطاقة التي يستخدمها الإنسان هي من عملية التمثيل الضوئي وبصورة عامة يمكن اعتبار معظم المواد العضوية في النباتات الخضراء على أنها ناتج عملية البناء الضوئي . ففي هذه العملية يتم اخذ الكاربون من </a:t>
            </a:r>
            <a:r>
              <a:rPr lang="en-US" sz="2400" dirty="0"/>
              <a:t>Co</a:t>
            </a:r>
            <a:r>
              <a:rPr lang="en-US" sz="2400" baseline="-25000" dirty="0"/>
              <a:t>2</a:t>
            </a:r>
            <a:r>
              <a:rPr lang="ar-SA" sz="2400" dirty="0"/>
              <a:t> الموجود بهيئة غاز أو مذاب بالماء ويتكون منه مركب كاربوني عضوي وتعد هذه العملية البداية لعمليات البناء في داخل الخلايا النباتية وتتضمن عملية التمثيل الضوئي اختزال </a:t>
            </a:r>
            <a:r>
              <a:rPr lang="en-US" sz="2400" dirty="0"/>
              <a:t>Co</a:t>
            </a:r>
            <a:r>
              <a:rPr lang="en-US" sz="2400" baseline="-25000" dirty="0"/>
              <a:t>2</a:t>
            </a:r>
            <a:r>
              <a:rPr lang="ar-SA" sz="2400" dirty="0"/>
              <a:t> ترافقها عمليات أكسدة للماء وتحرر غاز الأوكسجين, ولهذه العملية عوامل تؤثر على سيرها هي: </a:t>
            </a:r>
            <a:endParaRPr lang="en-US" sz="2400" dirty="0"/>
          </a:p>
          <a:p>
            <a:pPr lvl="0" algn="just"/>
            <a:r>
              <a:rPr lang="ar-SA" sz="2400" b="1" dirty="0"/>
              <a:t>الماء</a:t>
            </a:r>
            <a:r>
              <a:rPr lang="ar-SA" sz="2400" dirty="0"/>
              <a:t>: أن للماء تأثير على عملية البناء الضوئي فعند حصول الجفاف الشديد تغلق الثغور وينخفض دخول غاز </a:t>
            </a:r>
            <a:r>
              <a:rPr lang="en-US" sz="2400" dirty="0"/>
              <a:t>CO</a:t>
            </a:r>
            <a:r>
              <a:rPr lang="en-US" sz="2400" baseline="-25000" dirty="0"/>
              <a:t>2</a:t>
            </a:r>
            <a:r>
              <a:rPr lang="ar-SA" sz="2400" dirty="0"/>
              <a:t> وبالتالي ينخفض البناء الضوئي ، كما أن الجفاف الشديد يؤدي إلى سحب الماء من البروتوبلازم  وهذا بدوره يؤثر سليبا في نشاط الأنزيمات في الخلية منها أنزيمات البناء الضوئي . </a:t>
            </a:r>
            <a:endParaRPr lang="en-US" sz="24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a:bodyPr>
          <a:lstStyle/>
          <a:p>
            <a:pPr>
              <a:buNone/>
            </a:pPr>
            <a:r>
              <a:rPr lang="ar-EG" sz="1600" dirty="0" smtClean="0"/>
              <a:t> </a:t>
            </a:r>
            <a:r>
              <a:rPr lang="ar-SY" sz="1200" b="1" dirty="0" smtClean="0"/>
              <a:t> </a:t>
            </a:r>
            <a:endParaRPr lang="en-US" sz="1200" dirty="0" smtClean="0"/>
          </a:p>
          <a:p>
            <a:pPr lvl="0" algn="just"/>
            <a:r>
              <a:rPr lang="ar-SA" sz="2400" b="1" dirty="0"/>
              <a:t>الأوكسجين</a:t>
            </a:r>
            <a:r>
              <a:rPr lang="ar-SA" sz="2400" dirty="0"/>
              <a:t> :يعتقد أن الأوكسجين يؤثر في البناء الضوئي من خلال تنافس الأوكسجين مع غاز </a:t>
            </a:r>
            <a:r>
              <a:rPr lang="en-US" sz="2400" dirty="0"/>
              <a:t>CO</a:t>
            </a:r>
            <a:r>
              <a:rPr lang="en-US" sz="2400" baseline="-25000" dirty="0"/>
              <a:t>2</a:t>
            </a:r>
            <a:r>
              <a:rPr lang="ar-SA" sz="2400" dirty="0"/>
              <a:t> على الهيدروجين عند وجود تراكيز عالية من الأوكسجين ففي هذه الحالة يمنح المركب الاختزالي </a:t>
            </a:r>
            <a:r>
              <a:rPr lang="en-US" sz="2400" dirty="0"/>
              <a:t>NADPH2</a:t>
            </a:r>
            <a:r>
              <a:rPr lang="ar-SA" sz="2400" dirty="0"/>
              <a:t> الهيدروجين إلى الأوكسجين بدل </a:t>
            </a:r>
            <a:r>
              <a:rPr lang="en-US" sz="2400" dirty="0"/>
              <a:t>CO</a:t>
            </a:r>
            <a:r>
              <a:rPr lang="en-US" sz="2400" baseline="-25000" dirty="0"/>
              <a:t>2</a:t>
            </a:r>
            <a:r>
              <a:rPr lang="ar-SA" sz="2400" dirty="0"/>
              <a:t> وبالتالي تنخفض عملية البناء الضوئي ، كذلك يمكن إن يحدث التأثير من عملية التنفس بصورة كبيرة بسبب التركيز العالي للأوكسجين يؤدي إلى حرمان عملية البناء الضوئي منها وبالتالي إلى خفض معدلها</a:t>
            </a:r>
            <a:endParaRPr lang="en-US" sz="2400" dirty="0"/>
          </a:p>
          <a:p>
            <a:pPr lvl="0" algn="just"/>
            <a:r>
              <a:rPr lang="ar-SA" sz="2400" b="1" dirty="0"/>
              <a:t>ثاني اوكسيد الكربون</a:t>
            </a:r>
            <a:r>
              <a:rPr lang="ar-SA" sz="2400" dirty="0"/>
              <a:t>:تؤثر كل من عملية انتشار غاز </a:t>
            </a:r>
            <a:r>
              <a:rPr lang="en-US" sz="2400" dirty="0"/>
              <a:t>CO</a:t>
            </a:r>
            <a:r>
              <a:rPr lang="en-US" sz="2400" baseline="-25000" dirty="0"/>
              <a:t>2</a:t>
            </a:r>
            <a:r>
              <a:rPr lang="ar-SA" sz="2400" dirty="0"/>
              <a:t> وتركيزه في معدل عملية البناء الضوئي ، فقد لوحظ أن انتشار الغاز إلى داخل أنسجة الورقة من خلال الثغور يتأثر بسعة الثغر فهو يتناسب طرديا مع نصف قطر الثغر . كما وجد أن زيادة التركيز تؤدي إلى زيادة التمثيل الضوئي ولكن إلى حد معين بعدها ينخفض المعدل بزيادة التركيز.</a:t>
            </a:r>
            <a:endParaRPr lang="en-US" sz="2400" dirty="0"/>
          </a:p>
          <a:p>
            <a:pPr lvl="0" algn="just"/>
            <a:r>
              <a:rPr lang="ar-SA" sz="2400" b="1" dirty="0"/>
              <a:t>الضوء </a:t>
            </a:r>
            <a:r>
              <a:rPr lang="ar-SA" sz="2400" dirty="0"/>
              <a:t>: انخفاض شدة الإضاءة تؤدي إلى انخفاض معدلات عملية البناء الضوئي.</a:t>
            </a:r>
            <a:endParaRPr lang="en-US" sz="2400" dirty="0"/>
          </a:p>
          <a:p>
            <a:pPr lvl="0" algn="just"/>
            <a:r>
              <a:rPr lang="ar-SA" sz="2400" b="1" dirty="0"/>
              <a:t>درجة الحرارة</a:t>
            </a:r>
            <a:r>
              <a:rPr lang="ar-SA" sz="2400" dirty="0"/>
              <a:t>:تؤثر درجات الحرارة بصورة واضحة في عملية البناء الضوئي فدرجات الانجماد تؤدي إلى تجمد الماء في داخل المسافات البينية ومنع دخول غاز </a:t>
            </a:r>
            <a:r>
              <a:rPr lang="en-US" sz="2400" dirty="0"/>
              <a:t>CO2</a:t>
            </a:r>
            <a:r>
              <a:rPr lang="ar-SA" sz="2400" dirty="0"/>
              <a:t> وبالتالي خفض معدل البناء الضوئي أما درجات الحرارة العالية فتؤثر سلبيا على نشاط أنزيمات تفاعلات الظلام مسببا خفض البناء الضوئي . </a:t>
            </a:r>
            <a:endParaRPr lang="en-US" sz="2400" dirty="0"/>
          </a:p>
          <a:p>
            <a:pPr algn="just">
              <a:buNone/>
            </a:pPr>
            <a:r>
              <a:rPr lang="ar-EG" sz="2400" dirty="0" smtClean="0"/>
              <a:t> </a:t>
            </a:r>
            <a:endParaRPr lang="en-US" sz="24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SA" sz="1600" b="1" dirty="0"/>
              <a:t>أهميتها : </a:t>
            </a:r>
            <a:endParaRPr lang="en-US" sz="1600" dirty="0"/>
          </a:p>
          <a:p>
            <a:pPr lvl="0" algn="just"/>
            <a:r>
              <a:rPr lang="ar-SA" sz="1800" dirty="0"/>
              <a:t>إنتاج الأوكسجين اللازم لعملية التنفس.</a:t>
            </a:r>
            <a:endParaRPr lang="en-US" sz="1800" dirty="0"/>
          </a:p>
          <a:p>
            <a:pPr lvl="0" algn="just"/>
            <a:r>
              <a:rPr lang="ar-SA" sz="1800" dirty="0"/>
              <a:t>الحفاظ على ثبات </a:t>
            </a:r>
            <a:r>
              <a:rPr lang="en-US" sz="1800" dirty="0"/>
              <a:t>Co</a:t>
            </a:r>
            <a:r>
              <a:rPr lang="en-US" sz="1800" baseline="-25000" dirty="0"/>
              <a:t>2</a:t>
            </a:r>
            <a:r>
              <a:rPr lang="ar-SY" sz="1800" dirty="0"/>
              <a:t> , </a:t>
            </a:r>
            <a:r>
              <a:rPr lang="en-US" sz="1800" dirty="0"/>
              <a:t>O</a:t>
            </a:r>
            <a:r>
              <a:rPr lang="en-US" sz="1800" baseline="-25000" dirty="0"/>
              <a:t>2</a:t>
            </a:r>
            <a:r>
              <a:rPr lang="ar-SY" sz="1800" dirty="0"/>
              <a:t> في الجو.</a:t>
            </a:r>
            <a:endParaRPr lang="en-US" sz="1800" dirty="0"/>
          </a:p>
          <a:p>
            <a:pPr lvl="0" algn="just"/>
            <a:r>
              <a:rPr lang="ar-SY" sz="1800" dirty="0"/>
              <a:t>إنتاج مواد عضوية معقدة من مواد غير عضوية أولية بسيطة.</a:t>
            </a:r>
            <a:endParaRPr lang="en-US" sz="1800" dirty="0"/>
          </a:p>
          <a:p>
            <a:pPr algn="just"/>
            <a:r>
              <a:rPr lang="ar-SA" sz="1800" dirty="0"/>
              <a:t>تحدث عملية البناء الضوئي في البلاستيدات الخضراء وهي عضيات خلوية موجودة في السايتوبلازم, وتحتوي على الكلوروفيل الذي يحتوي الصبغة الخضراء </a:t>
            </a:r>
            <a:r>
              <a:rPr lang="en-US" sz="1800" dirty="0"/>
              <a:t>Green pigment</a:t>
            </a:r>
            <a:r>
              <a:rPr lang="ar-SY" sz="1800" dirty="0"/>
              <a:t> وهي المسؤولة عن اللون الأخضر للنبات. وكلما زاد عدد البلاستيدات دل ذلك على نشاطها في البناء الضوئي. المنطقة الشفافة في البلاستيدة تسمى</a:t>
            </a:r>
            <a:r>
              <a:rPr lang="en-US" sz="1800" dirty="0"/>
              <a:t>Stroma</a:t>
            </a:r>
            <a:r>
              <a:rPr lang="ar-SY" sz="1800" dirty="0"/>
              <a:t> ستروما وهي سائل كثيف يوجد بين الغشاء الداخلي للبلاستيدةوالغرانا وتحتوي على معظم الأنزيمات اللازمة لعملية البناء الضوئي بالإضافة إلى حبيبات نشوية وجزيئات </a:t>
            </a:r>
            <a:r>
              <a:rPr lang="en-US" sz="1800" dirty="0"/>
              <a:t>RNA,DAN</a:t>
            </a:r>
            <a:r>
              <a:rPr lang="ar-SY" sz="1800" dirty="0"/>
              <a:t>ورايبوسومات. أما أغشية البلاستيدة فتسمى</a:t>
            </a:r>
            <a:r>
              <a:rPr lang="en-US" sz="1800" dirty="0"/>
              <a:t>Grana </a:t>
            </a:r>
            <a:r>
              <a:rPr lang="ar-SY" sz="1800" dirty="0"/>
              <a:t> غرانا تترتب مثل قطع النقود المعدنية وبزيادة الغرانا يدل على زيادة البناء الضوئي.</a:t>
            </a:r>
            <a:endParaRPr lang="en-US" sz="1800" dirty="0"/>
          </a:p>
          <a:p>
            <a:pPr marL="82296" indent="0" algn="just">
              <a:buNone/>
            </a:pPr>
            <a:r>
              <a:rPr lang="ar-SY" sz="1800" dirty="0"/>
              <a:t> </a:t>
            </a:r>
            <a:r>
              <a:rPr lang="ar-SY" sz="1800" b="1" dirty="0" smtClean="0"/>
              <a:t>اليه </a:t>
            </a:r>
            <a:r>
              <a:rPr lang="ar-SY" sz="1800" b="1" dirty="0"/>
              <a:t>البناء الضوئي</a:t>
            </a:r>
            <a:r>
              <a:rPr lang="ar-SY" sz="1800" dirty="0"/>
              <a:t>:</a:t>
            </a:r>
            <a:endParaRPr lang="en-US" sz="1800" dirty="0"/>
          </a:p>
          <a:p>
            <a:pPr algn="just"/>
            <a:r>
              <a:rPr lang="ar-SY" sz="1800" dirty="0"/>
              <a:t>تتضمن عملية البناء الضوئي سلسلة من التفاعلات الكيميائية, يتم فيها امتصاص الطاقة الضوئية وتحويلها إلى طاقة كيميائية تخزن في المركبات العضوية, وتشمل مرحلتين تبعاً لحاجتهما للضوء:</a:t>
            </a:r>
            <a:endParaRPr lang="en-US" sz="1800" dirty="0"/>
          </a:p>
          <a:p>
            <a:pPr algn="just"/>
            <a:r>
              <a:rPr lang="ar-SY" sz="1800" b="1" dirty="0"/>
              <a:t>المرحلة الأولى</a:t>
            </a:r>
            <a:r>
              <a:rPr lang="ar-SY" sz="1800" dirty="0"/>
              <a:t>: </a:t>
            </a:r>
            <a:r>
              <a:rPr lang="ar-SY" sz="1800" b="1" dirty="0"/>
              <a:t>التفاعلات الضوئية</a:t>
            </a:r>
            <a:r>
              <a:rPr lang="ar-SY" sz="1800" dirty="0"/>
              <a:t>: يتم فيها امتصاص الطاقة الضوئية بواسطة جزيء الكلوروفيل وتحويلها إلى طاقة كيمياوية تخزن موقتاً في جزيئات غنية بالطاقة.</a:t>
            </a:r>
            <a:endParaRPr lang="en-US" sz="1800" dirty="0"/>
          </a:p>
          <a:p>
            <a:pPr algn="just"/>
            <a:r>
              <a:rPr lang="ar-SY" sz="1800" b="1" dirty="0"/>
              <a:t>المرحلة الثانية: التفاعلات اللاضوئية</a:t>
            </a:r>
            <a:r>
              <a:rPr lang="ar-SY" sz="1800" dirty="0"/>
              <a:t> أو تفاعلات الظلام : تستخدم الجزيئات الغنية بالطاقة في بناء مركبات سكر ثلاثية الكربون بإضافة</a:t>
            </a:r>
            <a:r>
              <a:rPr lang="en-US" sz="1800" dirty="0"/>
              <a:t>Co</a:t>
            </a:r>
            <a:r>
              <a:rPr lang="en-US" sz="1800" baseline="-25000" dirty="0"/>
              <a:t>2</a:t>
            </a:r>
            <a:r>
              <a:rPr lang="ar-SY" sz="1800" dirty="0"/>
              <a:t> في سلسلة من تفاعلات تشكل حلقة كالفن ويتم في هذه المرحلة خزن الطاقة في السكريات والمركبات العضوية الأخرى الناتجة منها.</a:t>
            </a:r>
            <a:endParaRPr lang="en-US" sz="1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algn="just"/>
            <a:r>
              <a:rPr lang="ar-SY" sz="2000" b="1" dirty="0"/>
              <a:t>2- التنفس </a:t>
            </a:r>
            <a:r>
              <a:rPr lang="en-US" sz="2000" b="1" dirty="0"/>
              <a:t>Respiration</a:t>
            </a:r>
            <a:r>
              <a:rPr lang="ar-SY" sz="2000" b="1" dirty="0"/>
              <a:t>:</a:t>
            </a:r>
            <a:endParaRPr lang="en-US" sz="2000" dirty="0"/>
          </a:p>
          <a:p>
            <a:pPr algn="just"/>
            <a:r>
              <a:rPr lang="ar-EG" sz="2000" dirty="0"/>
              <a:t>تستمد الكائنات الحية الطاقة المخزونة في المركبات العضوية من خلال أكسدتها وتفتيتها فتنطلق الطاقة المخزنة على حالة طاقة نشطة تستغل في العمليات الحيوية المختلفة وكذلك في تنشيط بعض المركبات الكيماوية لتكوين مركبات جديدة تساهم في زيادة كمية البروتوبلازم, وبالتالي نمو الكائن الحي. وتعرف </a:t>
            </a:r>
            <a:r>
              <a:rPr lang="ar-EG" sz="2000" b="1" dirty="0"/>
              <a:t>عملية تفتيت وأكسدة المركبات العضوية وانطلاق الطاقة المخزنة بها على شكل طاقة حرة بعملية</a:t>
            </a:r>
            <a:r>
              <a:rPr lang="ar-EG" sz="2000" dirty="0"/>
              <a:t> التنفس وعلية </a:t>
            </a:r>
            <a:r>
              <a:rPr lang="ar-EG" sz="2000" b="1" dirty="0"/>
              <a:t>فالتنفس</a:t>
            </a:r>
            <a:r>
              <a:rPr lang="ar-EG" sz="2000" dirty="0"/>
              <a:t> هو عملية أكسدة واختزال تحدث في جميع الخلايا الحية فتسبب انطلاق الطاقة الكامنة في المواد المتفاعلة على شكل طاقة نشطة وبالتالي فهي عكس عملية البناء المعروفة بالتمثيل الضوئي.</a:t>
            </a:r>
            <a:endParaRPr lang="en-US" sz="2000" dirty="0"/>
          </a:p>
          <a:p>
            <a:pPr algn="just"/>
            <a:r>
              <a:rPr lang="ar-EG" sz="2000" dirty="0"/>
              <a:t>يحدث التنفس في عضيات صغيرة تعرف بالمايتوكوندريا وهي بمثابة بيت الطاقة, حيث تحتوى على أنزيمات التنفس وهى أجسام محاطة بوحدتين غشائيتين يضمان بداخلهما الحشوة و أنزيمات دورة كربس ومركبات عديدة من نواتج التفاعلات الأنزيمية والسيتوكرومات ويلاحظ كثافة المايتوكوندريا في الخلايا النشطة مثل الخلايا المرستيمية حيث تسود بها المايتوكوندريا. ونظرا لاحتواء المايتوكوندريا علي </a:t>
            </a:r>
            <a:r>
              <a:rPr lang="en-US" sz="2000" dirty="0"/>
              <a:t>DNA </a:t>
            </a:r>
            <a:r>
              <a:rPr lang="ar-EG" sz="2000" dirty="0"/>
              <a:t>فان لها القدرة على الانقسام دون الاعتماد على النواة</a:t>
            </a:r>
            <a:r>
              <a:rPr lang="en-US" sz="2000" dirty="0"/>
              <a:t> .</a:t>
            </a:r>
          </a:p>
          <a:p>
            <a:pPr rtl="0"/>
            <a:r>
              <a:rPr lang="en-US" sz="2000" b="1" dirty="0"/>
              <a:t>:Transpiration</a:t>
            </a:r>
            <a:r>
              <a:rPr lang="ar-SY" sz="2000" b="1" dirty="0"/>
              <a:t>-  النتح </a:t>
            </a:r>
            <a:r>
              <a:rPr lang="en-US" sz="2000" b="1" dirty="0"/>
              <a:t>3</a:t>
            </a:r>
            <a:endParaRPr lang="en-US" sz="2000" dirty="0"/>
          </a:p>
          <a:p>
            <a:pPr algn="just"/>
            <a:r>
              <a:rPr lang="ar-SA" sz="2000" dirty="0"/>
              <a:t>يعرف النتح بأنه فقدان الماء من أنسجة النبات ( ساق ، أوراق ) على هيئة بخار، يفقد النبات معظم الماء من خلال الثغور.</a:t>
            </a:r>
            <a:endParaRPr lang="en-US" sz="2000" dirty="0"/>
          </a:p>
          <a:p>
            <a:pPr algn="just"/>
            <a:r>
              <a:rPr lang="ar-SA" sz="2000" dirty="0"/>
              <a:t>هناك ثلاثة أنواع من النتح :</a:t>
            </a:r>
            <a:endParaRPr lang="en-US" sz="2000" dirty="0"/>
          </a:p>
          <a:p>
            <a:pPr lvl="0" algn="just"/>
            <a:r>
              <a:rPr lang="ar-SA" sz="2000" dirty="0">
                <a:effectLst>
                  <a:outerShdw blurRad="50800" dist="38100" algn="tr" rotWithShape="0">
                    <a:prstClr val="black">
                      <a:alpha val="40000"/>
                    </a:prstClr>
                  </a:outerShdw>
                </a:effectLst>
              </a:rPr>
              <a:t>النتح الثغري : وهو الماء المفقود عبر الثغور.</a:t>
            </a:r>
            <a:endParaRPr lang="en-US" sz="2000" dirty="0">
              <a:effectLst>
                <a:outerShdw blurRad="50800" dist="38100" algn="tr" rotWithShape="0">
                  <a:prstClr val="black">
                    <a:alpha val="40000"/>
                  </a:prstClr>
                </a:outerShdw>
              </a:effectLst>
            </a:endParaRPr>
          </a:p>
          <a:p>
            <a:pPr lvl="0" algn="just"/>
            <a:r>
              <a:rPr lang="ar-SA" sz="2000" dirty="0">
                <a:effectLst>
                  <a:outerShdw blurRad="50800" dist="38100" algn="tr" rotWithShape="0">
                    <a:prstClr val="black">
                      <a:alpha val="40000"/>
                    </a:prstClr>
                  </a:outerShdw>
                </a:effectLst>
              </a:rPr>
              <a:t>النتح الآدمي : وهو الماء المفقود عبر الأدمة من خلال البشرة</a:t>
            </a:r>
            <a:r>
              <a:rPr lang="ar-SA" sz="2000" dirty="0" smtClean="0">
                <a:effectLst>
                  <a:outerShdw blurRad="50800" dist="38100" algn="tr" rotWithShape="0">
                    <a:prstClr val="black">
                      <a:alpha val="40000"/>
                    </a:prstClr>
                  </a:outerShdw>
                </a:effectLst>
              </a:rPr>
              <a:t>.</a:t>
            </a:r>
            <a:endParaRPr lang="en-US" sz="2000" dirty="0" smtClean="0">
              <a:effectLst>
                <a:outerShdw blurRad="50800" dist="38100" algn="tr" rotWithShape="0">
                  <a:prstClr val="black">
                    <a:alpha val="40000"/>
                  </a:prstClr>
                </a:outerShdw>
              </a:effectLst>
            </a:endParaRPr>
          </a:p>
          <a:p>
            <a:pPr algn="just"/>
            <a:r>
              <a:rPr lang="ar-SA" sz="2000" dirty="0">
                <a:effectLst>
                  <a:outerShdw blurRad="50800" dist="38100" algn="tr" rotWithShape="0">
                    <a:prstClr val="black">
                      <a:alpha val="40000"/>
                    </a:prstClr>
                  </a:outerShdw>
                </a:effectLst>
              </a:rPr>
              <a:t>النتح العديسي : وهو الماء المفقود عبر العديسات المنتشرة على سيقان النبات، والماء المفقود من خلال الأدمة والعديسات يعتبر ضئيلاً جداً إذا ما قورن بعملية النتح الثغري.</a:t>
            </a:r>
            <a:endParaRPr lang="en-US" sz="2000" dirty="0">
              <a:effectLst>
                <a:outerShdw blurRad="50800" dist="38100" algn="tr" rotWithShape="0">
                  <a:prstClr val="black">
                    <a:alpha val="40000"/>
                  </a:prstClr>
                </a:outerShdw>
              </a:effectLst>
            </a:endParaRPr>
          </a:p>
          <a:p>
            <a:pPr marL="82296" lvl="0" indent="0" algn="just">
              <a:buNone/>
            </a:pPr>
            <a:endParaRPr lang="en-US" sz="2000" dirty="0">
              <a:effectLst>
                <a:outerShdw blurRad="50800" dist="38100" algn="tr" rotWithShape="0">
                  <a:prstClr val="black">
                    <a:alpha val="40000"/>
                  </a:prstClr>
                </a:outerShdw>
              </a:effectLst>
            </a:endParaRPr>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534400" cy="6248399"/>
          </a:xfrm>
        </p:spPr>
        <p:txBody>
          <a:bodyPr>
            <a:normAutofit lnSpcReduction="10000"/>
          </a:bodyPr>
          <a:lstStyle/>
          <a:p>
            <a:pPr marL="82296" indent="0" algn="just">
              <a:buNone/>
            </a:pPr>
            <a:r>
              <a:rPr lang="ar-SA" sz="2000" dirty="0"/>
              <a:t>إن للنتح أهمية كبرى في النباتات فهو المسبب الأساسي لصعود العصارة النباتية </a:t>
            </a:r>
            <a:br>
              <a:rPr lang="ar-SA" sz="2000" dirty="0"/>
            </a:br>
            <a:r>
              <a:rPr lang="ar-SA" sz="2000" dirty="0"/>
              <a:t>(</a:t>
            </a:r>
            <a:r>
              <a:rPr lang="ar-SA" sz="2000" dirty="0">
                <a:hlinkClick r:id="rId2" tooltip="الماء"/>
              </a:rPr>
              <a:t>الماء</a:t>
            </a:r>
            <a:r>
              <a:rPr lang="en-US" sz="2000" dirty="0"/>
              <a:t> </a:t>
            </a:r>
            <a:r>
              <a:rPr lang="ar-SA" sz="2000" dirty="0"/>
              <a:t>الممتص من </a:t>
            </a:r>
            <a:r>
              <a:rPr lang="ar-SA" sz="2000" dirty="0">
                <a:hlinkClick r:id="rId3" tooltip="التربة"/>
              </a:rPr>
              <a:t>التربة</a:t>
            </a:r>
            <a:r>
              <a:rPr lang="en-US" sz="2000" dirty="0"/>
              <a:t> </a:t>
            </a:r>
            <a:r>
              <a:rPr lang="ar-SA" sz="2000" dirty="0">
                <a:hlinkClick r:id="rId4" tooltip="الأملاح"/>
              </a:rPr>
              <a:t>و الأملاح</a:t>
            </a:r>
            <a:r>
              <a:rPr lang="en-US" sz="2000" dirty="0"/>
              <a:t> </a:t>
            </a:r>
            <a:r>
              <a:rPr lang="ar-SA" sz="2000" dirty="0"/>
              <a:t>المذابة فيه) للأوراق </a:t>
            </a:r>
            <a:r>
              <a:rPr lang="ar-SA" sz="2000" dirty="0">
                <a:hlinkClick r:id="rId5" tooltip="ساق (نبات)"/>
              </a:rPr>
              <a:t>والساق</a:t>
            </a:r>
            <a:r>
              <a:rPr lang="en-US" sz="2000" dirty="0"/>
              <a:t> </a:t>
            </a:r>
            <a:r>
              <a:rPr lang="ar-SA" sz="2000" dirty="0"/>
              <a:t>في أعالي </a:t>
            </a:r>
            <a:r>
              <a:rPr lang="ar-SA" sz="2000" dirty="0">
                <a:hlinkClick r:id="rId6" tooltip="النباتات"/>
              </a:rPr>
              <a:t>النباتات</a:t>
            </a:r>
            <a:r>
              <a:rPr lang="en-US" sz="2000" dirty="0"/>
              <a:t> </a:t>
            </a:r>
            <a:r>
              <a:rPr lang="ar-SA" sz="2000" dirty="0"/>
              <a:t>وتعرف هذه الظاهرة بالقوة السالبة. فتبدأ بتبخر </a:t>
            </a:r>
            <a:r>
              <a:rPr lang="ar-SA" sz="2000" dirty="0">
                <a:hlinkClick r:id="rId2" tooltip="الماء"/>
              </a:rPr>
              <a:t>الماء</a:t>
            </a:r>
            <a:r>
              <a:rPr lang="en-US" sz="2000" dirty="0"/>
              <a:t> </a:t>
            </a:r>
            <a:r>
              <a:rPr lang="ar-SA" sz="2000" dirty="0"/>
              <a:t>من النسيج الأسفنجي في الورقة مما يؤدي لزيادة الازموزية في </a:t>
            </a:r>
            <a:r>
              <a:rPr lang="ar-SA" sz="2000" dirty="0">
                <a:hlinkClick r:id="rId7" tooltip="خلية"/>
              </a:rPr>
              <a:t>خلايا</a:t>
            </a:r>
            <a:r>
              <a:rPr lang="en-US" sz="2000" dirty="0"/>
              <a:t> </a:t>
            </a:r>
            <a:r>
              <a:rPr lang="ar-SA" sz="2000" dirty="0"/>
              <a:t>الورقة مما يؤدي لسحب الماء من الأوعية الخشبية الموجودة في الساق والتي بدورها تسحب </a:t>
            </a:r>
            <a:r>
              <a:rPr lang="ar-SA" sz="2000" dirty="0">
                <a:hlinkClick r:id="rId2" tooltip="الماء"/>
              </a:rPr>
              <a:t>الماء</a:t>
            </a:r>
            <a:r>
              <a:rPr lang="en-US" sz="2000" dirty="0"/>
              <a:t> </a:t>
            </a:r>
            <a:r>
              <a:rPr lang="ar-SA" sz="2000" dirty="0"/>
              <a:t>من الأوعية الخشبية الموجودة في الجذور والتي تستمد الماء من التربة وهكذا يتم رفع الماء لأعالي الأشجار. و تعتمد هذه الخاصية على قوة تماسك جزيئات الماء مع بعضها البعض وقدرتها على الالتصاق بجدران الأوعية الخشبية الموجودة بها. </a:t>
            </a:r>
            <a:endParaRPr lang="en-US" sz="2000" dirty="0"/>
          </a:p>
          <a:p>
            <a:pPr lvl="0" algn="just"/>
            <a:r>
              <a:rPr lang="ar-SA" sz="2000" b="1" dirty="0"/>
              <a:t>اليه فتح وإغلاق الثغور:</a:t>
            </a:r>
            <a:endParaRPr lang="en-US" sz="2000" dirty="0"/>
          </a:p>
          <a:p>
            <a:pPr marL="82296" indent="0" algn="just">
              <a:buNone/>
            </a:pPr>
            <a:r>
              <a:rPr lang="ar-SA" sz="2000" dirty="0"/>
              <a:t>للخلايا الحارسة جدار داخلي والمواجه للفتحة الثغرية سميك، مقارنة مع الجـدران المقابلة لها أي الخارجية ذات الجدر المرنة. يزداد الضغط الانتفاخي للخلايا الحارسة بدخول الماء إليها من الخلايا المجاورة. بانتفاخ الخلايا الحارسة تتأثر جدرانها الخارجية وهي الأرق بشكل أكبر من تأثر الجدران السميكة أي الداخلية، ولذلك تتمدد إلى داخل خلايا البشرة المحيطة</a:t>
            </a:r>
            <a:r>
              <a:rPr lang="en-US" sz="2000" dirty="0"/>
              <a:t>. </a:t>
            </a:r>
            <a:r>
              <a:rPr lang="ar-SA" sz="2000" dirty="0"/>
              <a:t>ويؤدي التغير الحاصل في شكل الخلايا الحارسة إلى زيادة مساحة فتحة الثغر</a:t>
            </a:r>
            <a:r>
              <a:rPr lang="en-US" sz="2000" dirty="0"/>
              <a:t>. </a:t>
            </a:r>
            <a:r>
              <a:rPr lang="ar-SA" sz="2000" dirty="0"/>
              <a:t>أما نقصان الانتفاخ في الخلايا الحارسة فيحدث بسبب فقدان الماء، ومن ثم يسمح بتقلص الحجم بأن تستعيد الجدران الداخلية المرنة شكلها الأولي مما يسبب في انغلاق الثغر</a:t>
            </a:r>
            <a:r>
              <a:rPr lang="en-US" sz="2000" dirty="0"/>
              <a:t>.</a:t>
            </a:r>
          </a:p>
          <a:p>
            <a:pPr algn="just"/>
            <a:r>
              <a:rPr lang="ar-SA" sz="2000" b="1" dirty="0"/>
              <a:t>العوامل المؤثرة على النتح</a:t>
            </a:r>
            <a:r>
              <a:rPr lang="ar-SA" sz="2000" dirty="0"/>
              <a:t>:</a:t>
            </a:r>
            <a:endParaRPr lang="en-US" sz="2000" dirty="0"/>
          </a:p>
          <a:p>
            <a:pPr lvl="0" algn="just"/>
            <a:r>
              <a:rPr lang="ar-SA" sz="2000" b="1" dirty="0"/>
              <a:t>عوامل داخلية</a:t>
            </a:r>
            <a:r>
              <a:rPr lang="ar-SA" sz="2000" dirty="0"/>
              <a:t> : اتساع الفتحات الثغرية وعددها وكمية المحتوى المائي للخلايا الناتجة.</a:t>
            </a:r>
            <a:endParaRPr lang="en-US" sz="2000" dirty="0"/>
          </a:p>
          <a:p>
            <a:pPr lvl="0" algn="just"/>
            <a:r>
              <a:rPr lang="ar-SA" sz="2000" b="1" dirty="0"/>
              <a:t>عوامل خارجية</a:t>
            </a:r>
            <a:r>
              <a:rPr lang="ar-SA" sz="2000" dirty="0"/>
              <a:t>: حركة الهواء – معدل الرطوبة – الحرارة – الضوء.</a:t>
            </a:r>
            <a:endParaRPr lang="en-US" sz="2000" dirty="0"/>
          </a:p>
          <a:p>
            <a:pPr lvl="0" algn="just"/>
            <a:r>
              <a:rPr lang="ar-SA" sz="2000" b="1" dirty="0"/>
              <a:t>عوامل نباتية </a:t>
            </a:r>
            <a:r>
              <a:rPr lang="ar-SA" sz="2000" dirty="0"/>
              <a:t>:نسبة المجموع الجذري إلى نسبة المجموع الخضري - مساحة الورقة - عدد الثغور وتركيب الورقة</a:t>
            </a:r>
            <a:r>
              <a:rPr lang="ar-SA" sz="1600" dirty="0"/>
              <a:t>.</a:t>
            </a:r>
            <a:endParaRPr lang="en-US" sz="16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152400" y="304801"/>
            <a:ext cx="8686800" cy="6248399"/>
          </a:xfrm>
        </p:spPr>
        <p:txBody>
          <a:bodyPr>
            <a:normAutofit lnSpcReduction="10000"/>
          </a:bodyPr>
          <a:lstStyle/>
          <a:p>
            <a:pPr lvl="0"/>
            <a:r>
              <a:rPr lang="ar-SA" sz="1800" b="1" dirty="0"/>
              <a:t>الامتصاص </a:t>
            </a:r>
            <a:r>
              <a:rPr lang="en-US" sz="1800" b="1" dirty="0"/>
              <a:t>Absorption</a:t>
            </a:r>
            <a:r>
              <a:rPr lang="ar-SY" sz="1800" b="1" dirty="0"/>
              <a:t>:</a:t>
            </a:r>
            <a:endParaRPr lang="en-US" sz="1800" dirty="0"/>
          </a:p>
          <a:p>
            <a:r>
              <a:rPr lang="ar-SA" sz="1800" dirty="0"/>
              <a:t> هو انتقال الماء من التربة إلى الشعيرة الجذرية بآلية أزموزية بسيطة عندما تكون قوة الامتصاص الأزموزية للشعيرة الجذرية أعلى من المحلول الأزموزي للتربة فتزداد درجة امتلاء خلايا الشعيرة الجذرية وتنخفض قوة امتصاصها الأزموزية عن قوة امتصاص خلايا القشرة الملاصقة وهكذا يستمر انتقال الماء من خلية إلى أخرى حتى يصل إلى أوعية الخشب ويندفع الماء الممتص إلى داخل أوعية الجذر الخشبية بقوة دافعة تنشأ عن الفرق بين ضغطي محلول التربة والعصارة الخشبية الذي يطلق عليه الضغط الجذري (</a:t>
            </a:r>
            <a:r>
              <a:rPr lang="en-US" sz="1800" dirty="0" err="1"/>
              <a:t>Rootpressure</a:t>
            </a:r>
            <a:r>
              <a:rPr lang="ar-SA" sz="1800" dirty="0"/>
              <a:t>).</a:t>
            </a:r>
            <a:endParaRPr lang="en-US" sz="1800" dirty="0"/>
          </a:p>
          <a:p>
            <a:r>
              <a:rPr lang="ar-SA" sz="1800" dirty="0"/>
              <a:t>وهناك قوة أخرى يدخل الماء بواسطتها إلى الجذور وهي قوة الامتصاص السلبي للماء الناتج عن النتح، فعندما تفقد خلايا النسيج الوسطي في الورقة بعض مائها بعملية النتح ترتفع قوة امتصاصها الأزموزية وتسحب الماء من الخلايا المجاورة لها وهذه بدورها ترفع قوة امتصاصها الأزموزية ومن ثم تسحب الماء من الخلايا المجاورة لها، وهكذا إلى أن يصل السحب إلى الأوعية الخشبية للورقة،  وعلى ذلك يتعرض الماء في هذه الأوعية إلى شد من أعلى، ولما كان الماء في الأوعية الخشبية يكون خيطاً متصلاً من الجذر إلى الورقة فإن قوة الشد تنتقل إلى أسفل خلال عمود الماء كله، وعندما تصل هذه القوة إلى عمود الماء في القنوات الخشبية في منطقة الامتصاص يبدأ الماء في الانتقال إلى هذه القنوات من الخلايا الحية الملاصقة لها، فتزداد قوة الامتصاص الأزموزية للخلايا الأخيرة وينتقل الماء إليها من التربة، ويدخل معظم الماء إلى الجذر بآلية الامتصاص السلبي.</a:t>
            </a:r>
            <a:endParaRPr lang="en-US" sz="1800" dirty="0"/>
          </a:p>
          <a:p>
            <a:pPr lvl="0"/>
            <a:r>
              <a:rPr lang="ar-SA" sz="1800" b="1" dirty="0"/>
              <a:t>العوامل المؤثرة  في امتصاص الجذر للماء :</a:t>
            </a:r>
            <a:endParaRPr lang="en-US" sz="1800" dirty="0"/>
          </a:p>
          <a:p>
            <a:pPr lvl="0"/>
            <a:r>
              <a:rPr lang="ar-SA" sz="1800" dirty="0"/>
              <a:t>تركيز محلول التربة </a:t>
            </a:r>
            <a:endParaRPr lang="en-US" sz="1800" dirty="0"/>
          </a:p>
          <a:p>
            <a:pPr lvl="0"/>
            <a:r>
              <a:rPr lang="ar-SA" sz="1800" dirty="0"/>
              <a:t>المحتوى المائي للتربة </a:t>
            </a:r>
            <a:endParaRPr lang="en-US" sz="1800" dirty="0"/>
          </a:p>
          <a:p>
            <a:pPr lvl="0"/>
            <a:r>
              <a:rPr lang="ar-SA" sz="1800" dirty="0"/>
              <a:t>درجة حرارة التربة والجو</a:t>
            </a:r>
            <a:endParaRPr lang="en-US" sz="1800" dirty="0"/>
          </a:p>
          <a:p>
            <a:pPr lvl="0"/>
            <a:r>
              <a:rPr lang="ar-SA" sz="1800" dirty="0"/>
              <a:t>تهوية التربة </a:t>
            </a:r>
            <a:endParaRPr lang="en-US" sz="1800" dirty="0"/>
          </a:p>
          <a:p>
            <a:r>
              <a:rPr lang="ar-SA" sz="1800" dirty="0"/>
              <a:t>بالنسبة إلى محلول التربة فإن امتصاص النبات الوسطي للماء يقل بزيادة المحتوى الملحي لمحلول التربة، وتستطيع النباتات الوسطية أن تساير الزيادة في تركيز محلول التربة إلى حدود معينة وبعدها يعجز النبات عن امتصاص الماء.</a:t>
            </a:r>
            <a:endParaRPr lang="en-US" sz="1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1"/>
            <a:ext cx="8305800" cy="6553200"/>
          </a:xfrm>
        </p:spPr>
        <p:txBody>
          <a:bodyPr>
            <a:normAutofit fontScale="92500" lnSpcReduction="10000"/>
          </a:bodyPr>
          <a:lstStyle/>
          <a:p>
            <a:pPr lvl="0" algn="just"/>
            <a:r>
              <a:rPr lang="ar-SA" sz="2400" b="1" dirty="0"/>
              <a:t>المحاضرة الثامنة (العوامل المؤثرة في نمو النبات ):</a:t>
            </a:r>
            <a:endParaRPr lang="en-US" sz="2400" dirty="0"/>
          </a:p>
          <a:p>
            <a:pPr lvl="0" algn="just"/>
            <a:r>
              <a:rPr lang="ar-SA" sz="2000" b="1" dirty="0"/>
              <a:t>الماء</a:t>
            </a:r>
            <a:r>
              <a:rPr lang="ar-SA" sz="2000" dirty="0"/>
              <a:t>:</a:t>
            </a:r>
            <a:r>
              <a:rPr lang="en-US" sz="2000" dirty="0"/>
              <a:t>Water</a:t>
            </a:r>
          </a:p>
          <a:p>
            <a:pPr algn="just"/>
            <a:r>
              <a:rPr lang="ar-SA" sz="1900" dirty="0"/>
              <a:t>الماء هو العامل الرئيسي لنمو النباتات وتوزيعها ، ويعد من أهم العوامل المحددة لنجاح عملية الزراعة في منطقة ما– وتختلف نسبة الماء في النباتات المختلفة ، فهو يكون أكبر جزء من مكونات النبات.</a:t>
            </a:r>
            <a:endParaRPr lang="en-US" sz="1900" dirty="0"/>
          </a:p>
          <a:p>
            <a:pPr algn="just"/>
            <a:r>
              <a:rPr lang="ar-SA" sz="1900" dirty="0"/>
              <a:t> وتقدر نسبة الماء في النباتات بأكثر من 75%ويؤثر محتوى التربة الرطوبي في كثير من العمليات الفسيولوجية التي يقوم بها النبات, ويستطيع النبات بواسطة الماء نقل المواد الغذائية التي يصنعها في أوراقه إلى سائر أعضاء جسم النبات, بالإضافة إلى ذلك فأن المياه تعمل على ضبط درجة حرارة جسم النبات بعملية النتح. وتختلف احتياجات النباتات من المياه فان المناطق الوفيرة الأمطار تكون غنية بغاباتها الطبيعية فتنمو الأشجار الضخمة ذات الأوراق العريضة, بينما تنمو الحشائش في الجهات القليلة المطر, وتنمو النباتات الصحراوية في الجهات الجافة. ولقد صنفت النباتات الطبيعية حسب حاجتها إلى 3 أنواع:</a:t>
            </a:r>
            <a:endParaRPr lang="en-US" sz="1900" dirty="0"/>
          </a:p>
          <a:p>
            <a:pPr algn="just"/>
            <a:r>
              <a:rPr lang="ar-SA" sz="1900" dirty="0"/>
              <a:t>أ- </a:t>
            </a:r>
            <a:r>
              <a:rPr lang="ar-SA" sz="1900" b="1" dirty="0"/>
              <a:t>النباتات الصحراوية</a:t>
            </a:r>
            <a:r>
              <a:rPr lang="ar-SA" sz="1900" dirty="0"/>
              <a:t>: وهي النباتات التي تكيفت للعيش في البيئة الجافة حيث تكون رطوبة التربة منخفضة وتمتاز بما يلي :</a:t>
            </a:r>
            <a:endParaRPr lang="en-US" sz="1900" dirty="0"/>
          </a:p>
          <a:p>
            <a:pPr lvl="0" algn="just"/>
            <a:r>
              <a:rPr lang="ar-SA" sz="1900" dirty="0"/>
              <a:t>أوراقها صمغية أو شمعية لتقلل من كمية الماء المفقود بالنتح.</a:t>
            </a:r>
            <a:endParaRPr lang="en-US" sz="1900" dirty="0"/>
          </a:p>
          <a:p>
            <a:pPr lvl="0" algn="just"/>
            <a:r>
              <a:rPr lang="ar-SA" sz="1900" dirty="0"/>
              <a:t>ثغورها على السطح السفلي للورقة.</a:t>
            </a:r>
            <a:endParaRPr lang="en-US" sz="1900" dirty="0"/>
          </a:p>
          <a:p>
            <a:pPr lvl="0" algn="just"/>
            <a:r>
              <a:rPr lang="ar-SA" sz="1900" dirty="0"/>
              <a:t>أوراقها وسيقانها محتوية على عصارة مائية تخزنها في موسم سقوط الأمطار.</a:t>
            </a:r>
            <a:endParaRPr lang="en-US" sz="1900" dirty="0"/>
          </a:p>
          <a:p>
            <a:pPr lvl="0" algn="just"/>
            <a:r>
              <a:rPr lang="ar-SA" sz="1900" dirty="0"/>
              <a:t>جذورها طويلة متوغلة عميقاً في التربة أو تنتشر على مساحة كبيرة لتحصل على اكبر كمية من المياه.</a:t>
            </a:r>
            <a:endParaRPr lang="en-US" sz="1900" dirty="0"/>
          </a:p>
          <a:p>
            <a:pPr algn="just"/>
            <a:r>
              <a:rPr lang="ar-SA" sz="1900" b="1" dirty="0" smtClean="0"/>
              <a:t>ب- </a:t>
            </a:r>
            <a:r>
              <a:rPr lang="ar-SA" sz="1900" b="1" dirty="0"/>
              <a:t>النباتات المائية</a:t>
            </a:r>
            <a:r>
              <a:rPr lang="ar-SA" sz="1900" dirty="0"/>
              <a:t>: تحتاج لنموها إلى كميات كبيرة من المياه وتنمو في الاهوار والمستنقعات وعلى ضفاف الأنهار والبحيرات .</a:t>
            </a:r>
            <a:endParaRPr lang="en-US" sz="1900" dirty="0"/>
          </a:p>
          <a:p>
            <a:pPr algn="just"/>
            <a:r>
              <a:rPr lang="ar-SA" sz="1900" b="1" dirty="0"/>
              <a:t>ج- نباتات البيئة المعتدلة الرطوبة</a:t>
            </a:r>
            <a:r>
              <a:rPr lang="ar-SA" sz="1900" dirty="0"/>
              <a:t>: تنمو في جهات تتصف بأمطار وافرة وتربة عميقة جيدة الصرف تحتفظ بالمياه وتساعد على نمو نباتات كثيفة منتشرة في جميع إنحاء المنطقة.</a:t>
            </a:r>
            <a:endParaRPr lang="en-US" sz="1900" dirty="0"/>
          </a:p>
          <a:p>
            <a:pPr algn="just"/>
            <a:r>
              <a:rPr lang="ar-SA" sz="1900" b="1" dirty="0"/>
              <a:t>د- النباتات المتغيرة:</a:t>
            </a:r>
            <a:r>
              <a:rPr lang="ar-SA" sz="1900" dirty="0"/>
              <a:t> وهي التي تتغير من فصل لأخر كنباتات الجهات الموسمية التي يتصف مناخها بفصل جاف فتنفض أوراقها خلاله وتتوقف عن النمو لتعاود في فصل سقوط الأمطار نموها من جديد.</a:t>
            </a:r>
            <a:endParaRPr lang="en-US" sz="19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r>
              <a:rPr lang="ar-SA" sz="1600" b="1" dirty="0"/>
              <a:t>2-الحرارة:</a:t>
            </a:r>
            <a:r>
              <a:rPr lang="en-US" sz="1600" b="1" dirty="0"/>
              <a:t>Temperature </a:t>
            </a:r>
            <a:endParaRPr lang="en-US" sz="1600" dirty="0"/>
          </a:p>
          <a:p>
            <a:r>
              <a:rPr lang="ar-SA" sz="1600" dirty="0"/>
              <a:t>تعتبر الحرارة عنصراً مناخياً مؤثراً على البيئة الحيوية للنبات فهي مصدر الطاقة للنبات وتؤثر على العمليات الفسيولوجية التي يقوم بها النبات فكل صنف من النباتات يحتاج إلى درجة حرارة معينة ليتم دوره نموه ووظائفه كالتركيب الضوئي وتكوين الأزهار ... الخ.وفضلاً عن ذلك فلكل نبات درجة حرارة ملائمة لنموه فإذا انخفضت فستؤدي إلى توقف نمو النبات وقد يموت إذا استمرت بالانخفاض لفترة طويلة, كما تتأثر نشاطاته إذا تجاوزت درجة الحرارة حدها الأقصى. أن الغابات تنمو عندما يكون معدل درجات الحرارة أكثر من 10م خلال أشهر الصيف, بينما تنمو الحشائش في المناطق المعتدلة الباردة عندما يصبح المعدل اليومي 5-10م. وتنمو الحشائش في المناطق المعتدلة الدافئة عندما يكون المعدل اليومي 15-20م.</a:t>
            </a:r>
            <a:endParaRPr lang="en-US" sz="1600" dirty="0"/>
          </a:p>
          <a:p>
            <a:r>
              <a:rPr lang="ar-SA" sz="1600" b="1" dirty="0"/>
              <a:t>ولقد صنفت النباتات حسب مقدار تحملها لدرجات الحرارة إلى الأصناف</a:t>
            </a:r>
            <a:r>
              <a:rPr lang="ar-SA" sz="1600" dirty="0"/>
              <a:t>:</a:t>
            </a:r>
            <a:endParaRPr lang="en-US" sz="1600" dirty="0"/>
          </a:p>
          <a:p>
            <a:pPr lvl="0"/>
            <a:r>
              <a:rPr lang="ar-SA" sz="1600" dirty="0"/>
              <a:t>نباتات تنمو في ظروف درجات حرارة عالية وهي المناطق التي ترتفع الحرارة عن 18م.</a:t>
            </a:r>
            <a:endParaRPr lang="en-US" sz="1600" dirty="0"/>
          </a:p>
          <a:p>
            <a:pPr lvl="0"/>
            <a:r>
              <a:rPr lang="ar-SA" sz="1600" dirty="0"/>
              <a:t>نباتات تنمو في ظروف درجات حرارة متوسطة وهي المناطق التي تكون درجة حرارة ابرد الشهور من 6-18م.</a:t>
            </a:r>
            <a:endParaRPr lang="en-US" sz="1600" dirty="0"/>
          </a:p>
          <a:p>
            <a:pPr lvl="0"/>
            <a:r>
              <a:rPr lang="ar-SA" sz="1600" dirty="0"/>
              <a:t>نباتات تنمو في ظروف درجات حرارة واطئة وهي المناطق التي تكون درجة حرارة ابرد الشهور أكثر من 6م.</a:t>
            </a:r>
            <a:endParaRPr lang="en-US" sz="1600" dirty="0"/>
          </a:p>
          <a:p>
            <a:pPr lvl="0"/>
            <a:r>
              <a:rPr lang="ar-SA" sz="1600" dirty="0"/>
              <a:t>نباتات تنمو تحت ظروف درجات حرارة دنيا وهي المناطق التي تكون درجة حرارة أدفئ الشهور اقل من 10 م. </a:t>
            </a:r>
            <a:endParaRPr lang="en-US" sz="1600" dirty="0"/>
          </a:p>
          <a:p>
            <a:r>
              <a:rPr lang="ar-SA" sz="1600" b="1" dirty="0"/>
              <a:t>3- الضوء :</a:t>
            </a:r>
            <a:r>
              <a:rPr lang="en-US" sz="1600" b="1" dirty="0"/>
              <a:t>Light</a:t>
            </a:r>
            <a:endParaRPr lang="en-US" sz="1600" dirty="0"/>
          </a:p>
          <a:p>
            <a:r>
              <a:rPr lang="ar-SA" sz="1600" dirty="0"/>
              <a:t>يعتبر الضوء عاملاً مناخياً مؤثراً على البيئة الحيوية للنبات الطبيعي فهو يعتبر عاملاً مساعداً يستفيد منه النبات في صنع غذائه بعملية التركيب الضوئي الذي يتمكن النبات من خلاله من بناء أنسجته وبالتالي يستمر في النمو والحياة, ولذلك يكون النمو النباتي ضعيفاً في المناطق التي يقل فيها الإشعاع الشمسي إلا إذا كان النبات الطبيعي من النوع الذي ينمو في الظل. صنفت النباتات إلى 3 مجموعات تبعاً لاستجابتها للفترة الضوئية وهي :</a:t>
            </a:r>
            <a:endParaRPr lang="en-US" sz="1600" dirty="0"/>
          </a:p>
          <a:p>
            <a:pPr lvl="0"/>
            <a:r>
              <a:rPr lang="ar-SA" sz="1600" b="1" dirty="0"/>
              <a:t>نباتات النهار الطويل</a:t>
            </a:r>
            <a:r>
              <a:rPr lang="ar-SA" sz="1600" dirty="0"/>
              <a:t>: وهي نباتات تهيء للإزهار إذا توفرت فترة ضوئية طويلة تزيد عن 14 ساعة كالمحاصيل الشتوية مثل البرسيم والقمح والشعير.</a:t>
            </a:r>
            <a:endParaRPr lang="en-US" sz="1600" dirty="0"/>
          </a:p>
          <a:p>
            <a:pPr lvl="0"/>
            <a:r>
              <a:rPr lang="ar-SA" sz="1600" b="1" dirty="0"/>
              <a:t>نباتات النهار القصير:</a:t>
            </a:r>
            <a:r>
              <a:rPr lang="ar-SA" sz="1600" dirty="0"/>
              <a:t>وهي نباتات تهيء للإزهار إذا تعرضت إلى فترة ضوئية  تقل عن 10 ساعات كالمحاصيل الصيفية مثل الذرة.</a:t>
            </a:r>
            <a:endParaRPr lang="en-US" sz="1600" dirty="0"/>
          </a:p>
          <a:p>
            <a:pPr lvl="0"/>
            <a:r>
              <a:rPr lang="ar-SA" sz="1600" b="1" dirty="0"/>
              <a:t>النباتات المحايدة</a:t>
            </a:r>
            <a:r>
              <a:rPr lang="ar-SA" sz="1600" dirty="0"/>
              <a:t>: وهي النباتات التي لا توجد علاقة بين تزهيرها وطول الفترة الضوئية حيث تزهر تحت أي فترة ضوئية بعد أن تمر بفترة كافية لتكوين المجموعة الخضرية ومن أمثلتها عباد الشمس.</a:t>
            </a:r>
            <a:endParaRPr lang="en-US" sz="16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lvl="0"/>
            <a:r>
              <a:rPr lang="ar-SA" sz="3000" b="1" dirty="0"/>
              <a:t>المحاضرة التاسعة (العوامل المؤثرة في نمو النبات):</a:t>
            </a:r>
            <a:endParaRPr lang="en-US" sz="3000" dirty="0"/>
          </a:p>
          <a:p>
            <a:pPr lvl="0"/>
            <a:r>
              <a:rPr lang="ar-SA" sz="1900" b="1" dirty="0"/>
              <a:t>منظمات النمو:</a:t>
            </a:r>
            <a:r>
              <a:rPr lang="en-US" sz="1900" b="1" dirty="0"/>
              <a:t>Regulators of plants</a:t>
            </a:r>
          </a:p>
          <a:p>
            <a:r>
              <a:rPr lang="ar-SA" sz="1900" dirty="0"/>
              <a:t>عبارة عن مجموعات هرمونية طبيعية التكوين والإنتاج ومختلفة في التركيب الكيميائي ومتباينة في تأثيرها البيولوجي تتكون داخل الأنسجة الحية لأفراد المملكة النباتية الراقية منها والبدائية.</a:t>
            </a:r>
            <a:endParaRPr lang="en-US" sz="1900" dirty="0"/>
          </a:p>
          <a:p>
            <a:r>
              <a:rPr lang="ar-SA" sz="1900" dirty="0"/>
              <a:t>يمكن تقسيم الهرمونات النباتية إلى :</a:t>
            </a:r>
            <a:endParaRPr lang="en-US" sz="1900" dirty="0"/>
          </a:p>
          <a:p>
            <a:pPr lvl="0"/>
            <a:r>
              <a:rPr lang="ar-SA" sz="1900" dirty="0"/>
              <a:t>منشطات النمو ( الأوكسينات ، الجبرلينات ، السيتوكينينات )</a:t>
            </a:r>
            <a:endParaRPr lang="en-US" sz="1900" dirty="0"/>
          </a:p>
          <a:p>
            <a:pPr lvl="0"/>
            <a:r>
              <a:rPr lang="ar-SA" sz="1900" dirty="0"/>
              <a:t>مثبطات النمو مثل ( حمض الأبسيسيك ، الفينولات ، الإيثيلين)</a:t>
            </a:r>
            <a:endParaRPr lang="en-US" sz="1900" dirty="0"/>
          </a:p>
          <a:p>
            <a:r>
              <a:rPr lang="ar-SA" sz="1900" dirty="0"/>
              <a:t>ومن أهم تأثيرات الاوكسينات:</a:t>
            </a:r>
            <a:endParaRPr lang="en-US" sz="1900" dirty="0"/>
          </a:p>
          <a:p>
            <a:pPr lvl="0"/>
            <a:r>
              <a:rPr lang="ar-SA" sz="1900" dirty="0"/>
              <a:t>زيادة التفرع الجانبي أو نقصانه تبعاً للتركيز المستخدم نظراً لتنظيمها للسيادة القمية للبراعم الطرفية للنباتات.</a:t>
            </a:r>
            <a:endParaRPr lang="en-US" sz="1900" dirty="0"/>
          </a:p>
          <a:p>
            <a:pPr lvl="0"/>
            <a:r>
              <a:rPr lang="ar-SA" sz="1900" dirty="0"/>
              <a:t>لها دور في استحداث تكوين الجذور العرضية على العقد الساقية.</a:t>
            </a:r>
            <a:endParaRPr lang="en-US" sz="1900" dirty="0"/>
          </a:p>
          <a:p>
            <a:pPr lvl="0"/>
            <a:r>
              <a:rPr lang="ar-SA" sz="1900" dirty="0"/>
              <a:t>تؤثر على تكوين الثمار العذرية الخالية من البذور.</a:t>
            </a:r>
            <a:endParaRPr lang="en-US" sz="1900" dirty="0"/>
          </a:p>
          <a:p>
            <a:pPr lvl="0"/>
            <a:r>
              <a:rPr lang="ar-SA" sz="1900" dirty="0"/>
              <a:t>زيادة عقد الثمار.</a:t>
            </a:r>
            <a:endParaRPr lang="en-US" sz="1900" dirty="0"/>
          </a:p>
          <a:p>
            <a:r>
              <a:rPr lang="ar-SA" sz="1900" dirty="0"/>
              <a:t>أما </a:t>
            </a:r>
            <a:r>
              <a:rPr lang="ar-SA" sz="1900" b="1" dirty="0"/>
              <a:t>الجبرلينات فاهم تأثيراتها </a:t>
            </a:r>
            <a:r>
              <a:rPr lang="ar-SA" sz="1900" dirty="0"/>
              <a:t>:</a:t>
            </a:r>
            <a:endParaRPr lang="en-US" sz="1900" dirty="0"/>
          </a:p>
          <a:p>
            <a:pPr lvl="0"/>
            <a:r>
              <a:rPr lang="ar-SA" sz="1900" dirty="0"/>
              <a:t>كسر سكون البذور الفسيولوجي دون الحاجة للتنضيد في أنواع كثيرة بل ويعوض الجبرلين الاحتياجات الضوئية في أنواع أخرى من البذور</a:t>
            </a:r>
            <a:r>
              <a:rPr lang="en-US" sz="1900" dirty="0"/>
              <a:t>. </a:t>
            </a:r>
          </a:p>
          <a:p>
            <a:r>
              <a:rPr lang="ar-SA" sz="1900" dirty="0"/>
              <a:t>2- تخفيض مدة الارتباع أو تعويضه في النباتات المحتاجة له.</a:t>
            </a:r>
            <a:endParaRPr lang="en-US" sz="1900" dirty="0"/>
          </a:p>
          <a:p>
            <a:r>
              <a:rPr lang="ar-SA" sz="1900" dirty="0"/>
              <a:t>3-تنشيط نمو البراعم الساكنة ويستفاد من ذلك في كسر سكون براعم درنات البطاطس حديثة النضج</a:t>
            </a:r>
            <a:r>
              <a:rPr lang="en-US" sz="1900" dirty="0"/>
              <a:t>.</a:t>
            </a:r>
          </a:p>
          <a:p>
            <a:r>
              <a:rPr lang="ar-SA" sz="1900" dirty="0"/>
              <a:t>4-تنشيط انقسام واستطالة الخلايا بالنبات الكامل مما يزيد من النمو الخضري.</a:t>
            </a:r>
            <a:endParaRPr lang="en-US" sz="1900" dirty="0"/>
          </a:p>
          <a:p>
            <a:r>
              <a:rPr lang="ar-SA" sz="1900" dirty="0"/>
              <a:t>5- تسرع المعاملة بالجبرلين من الوصول للطور الزهري ومن ثم إسراع الإثمار كما في الموز.</a:t>
            </a:r>
            <a:endParaRPr lang="en-US" sz="1900" dirty="0"/>
          </a:p>
          <a:p>
            <a:pPr lvl="0"/>
            <a:r>
              <a:rPr lang="ar-SA" sz="1900" dirty="0"/>
              <a:t>تزهر نباتات النهار الطويل المعاملة بالجبرلين تحت ظروف النهار القصير.</a:t>
            </a:r>
            <a:endParaRPr lang="en-US" sz="1900" dirty="0"/>
          </a:p>
          <a:p>
            <a:r>
              <a:rPr lang="ar-SA" sz="1600" dirty="0"/>
              <a:t> </a:t>
            </a:r>
            <a:endParaRPr lang="en-US" sz="16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534400" cy="6248399"/>
          </a:xfrm>
        </p:spPr>
        <p:txBody>
          <a:bodyPr>
            <a:normAutofit fontScale="92500"/>
          </a:bodyPr>
          <a:lstStyle/>
          <a:p>
            <a:r>
              <a:rPr lang="ar-SA" sz="1800" dirty="0"/>
              <a:t> </a:t>
            </a:r>
            <a:endParaRPr lang="en-US" sz="1800" dirty="0"/>
          </a:p>
          <a:p>
            <a:pPr algn="just"/>
            <a:r>
              <a:rPr lang="ar-SA" sz="1800" b="1" dirty="0"/>
              <a:t>تأ</a:t>
            </a:r>
            <a:r>
              <a:rPr lang="ar-SA" sz="2000" b="1" dirty="0"/>
              <a:t>ثير السايتوكينيات:</a:t>
            </a:r>
            <a:endParaRPr lang="en-US" sz="2000" dirty="0"/>
          </a:p>
          <a:p>
            <a:pPr lvl="0" algn="just"/>
            <a:r>
              <a:rPr lang="ar-SA" sz="2000" dirty="0"/>
              <a:t>تشجيع تكوين الجذور على عقل بعض الأنواع.</a:t>
            </a:r>
            <a:endParaRPr lang="en-US" sz="2000" dirty="0"/>
          </a:p>
          <a:p>
            <a:pPr lvl="0" algn="just"/>
            <a:r>
              <a:rPr lang="ar-SA" sz="2000" dirty="0"/>
              <a:t> الحد من ظاهرة السيادة القمية لمعظم النباتات ويطبق في تشجيع البراعم الجانبية في الورد فتزيد كمية الإزهار.</a:t>
            </a:r>
            <a:endParaRPr lang="en-US" sz="2000" dirty="0"/>
          </a:p>
          <a:p>
            <a:pPr lvl="0" algn="just"/>
            <a:r>
              <a:rPr lang="ar-SA" sz="2000" dirty="0"/>
              <a:t>إنهاء طور الراحة في أشجار الفاكهة المتساقطة الأوراق في حالة عدم كفاية برود الشتاء لكسر سكون البراعم.</a:t>
            </a:r>
            <a:endParaRPr lang="en-US" sz="2000" dirty="0"/>
          </a:p>
          <a:p>
            <a:pPr lvl="0" algn="just"/>
            <a:r>
              <a:rPr lang="ar-SA" sz="2000" dirty="0"/>
              <a:t> زيادة عقد الثمار في التفاح والتين.</a:t>
            </a:r>
            <a:endParaRPr lang="en-US" sz="2000" dirty="0"/>
          </a:p>
          <a:p>
            <a:pPr algn="just"/>
            <a:r>
              <a:rPr lang="ar-SA" sz="2000" b="1" dirty="0"/>
              <a:t>أما تأثير معوقات النمو :</a:t>
            </a:r>
            <a:endParaRPr lang="en-US" sz="2000" dirty="0"/>
          </a:p>
          <a:p>
            <a:pPr lvl="0" algn="just"/>
            <a:r>
              <a:rPr lang="ar-SA" sz="2000" dirty="0"/>
              <a:t>دفع النبات نحو الشيخوخة2- تثبيط نمو الفرع 3- دفع نباتات النهار القصير نحو الازهار4- تأخير تفتح الازهار5- تشجيع تساقط الأوراق 6- تشجيع نضج الثمار7- تأخير الإنبات.</a:t>
            </a:r>
            <a:endParaRPr lang="en-US" sz="2000" dirty="0"/>
          </a:p>
          <a:p>
            <a:pPr lvl="0" algn="just"/>
            <a:r>
              <a:rPr lang="ar-SA" sz="2000" b="1" dirty="0"/>
              <a:t>العناصر الغذائية</a:t>
            </a:r>
            <a:r>
              <a:rPr lang="ar-SY" sz="2000" b="1" dirty="0"/>
              <a:t> و الغازات</a:t>
            </a:r>
            <a:r>
              <a:rPr lang="ar-SA" sz="2000" b="1" dirty="0"/>
              <a:t>:</a:t>
            </a:r>
            <a:endParaRPr lang="en-US" sz="2000" dirty="0"/>
          </a:p>
          <a:p>
            <a:pPr algn="just"/>
            <a:r>
              <a:rPr lang="ar-SA" sz="2000" dirty="0"/>
              <a:t>هناك ستة عشر من العناصر الكيميائية المهمة لنمو النبات والبقاء على قيد الحياة. وتنقسم العناصر الغذائية إلى مجموعتين رئيسيتين هما: غير المعدنية والمعدنية</a:t>
            </a:r>
            <a:r>
              <a:rPr lang="en-US" sz="2000" dirty="0"/>
              <a:t>.</a:t>
            </a:r>
            <a:br>
              <a:rPr lang="en-US" sz="2000" dirty="0"/>
            </a:br>
            <a:r>
              <a:rPr lang="ar-SA" sz="2000" dirty="0"/>
              <a:t>والمغذيات غير المعدنية</a:t>
            </a:r>
            <a:r>
              <a:rPr lang="en-US" sz="2000" dirty="0"/>
              <a:t> </a:t>
            </a:r>
            <a:r>
              <a:rPr lang="ar-SA" sz="2000" dirty="0"/>
              <a:t>هي </a:t>
            </a:r>
            <a:r>
              <a:rPr lang="en-US" sz="2000" dirty="0"/>
              <a:t> </a:t>
            </a:r>
            <a:r>
              <a:rPr lang="ar-SA" sz="2000" dirty="0"/>
              <a:t>الهيدروجين</a:t>
            </a:r>
            <a:r>
              <a:rPr lang="en-US" sz="2000" dirty="0"/>
              <a:t>(H)</a:t>
            </a:r>
            <a:r>
              <a:rPr lang="ar-SA" sz="2000" dirty="0"/>
              <a:t>والأكسجين</a:t>
            </a:r>
            <a:r>
              <a:rPr lang="en-US" sz="2000" dirty="0"/>
              <a:t>(O)</a:t>
            </a:r>
            <a:r>
              <a:rPr lang="ar-SA" sz="2000" dirty="0"/>
              <a:t>، والكربون</a:t>
            </a:r>
            <a:r>
              <a:rPr lang="en-US" sz="2000" dirty="0"/>
              <a:t>(C)</a:t>
            </a:r>
            <a:r>
              <a:rPr lang="ar-SA" sz="2000" dirty="0"/>
              <a:t>وتوجد في الهواء والماء</a:t>
            </a:r>
            <a:r>
              <a:rPr lang="en-US" sz="2000" dirty="0"/>
              <a:t>.</a:t>
            </a:r>
            <a:br>
              <a:rPr lang="en-US" sz="2000" dirty="0"/>
            </a:br>
            <a:r>
              <a:rPr lang="ar-SA" sz="2000" dirty="0"/>
              <a:t>وتتم في عملية التركيب الضوئي، تستخدم النباتات الطاقة من الشمس لتغيير ثاني أكسيد الكربون</a:t>
            </a:r>
            <a:r>
              <a:rPr lang="en-US" sz="2000" dirty="0"/>
              <a:t>(CO2)</a:t>
            </a:r>
            <a:r>
              <a:rPr lang="ar-SY" sz="2000" dirty="0"/>
              <a:t> الكربون و</a:t>
            </a:r>
            <a:r>
              <a:rPr lang="ar-SA" sz="2000" dirty="0"/>
              <a:t>الأوكسجين</a:t>
            </a:r>
            <a:r>
              <a:rPr lang="en-US" sz="2000" dirty="0"/>
              <a:t>) </a:t>
            </a:r>
            <a:r>
              <a:rPr lang="ar-SA" sz="2000" dirty="0"/>
              <a:t>والماء  -</a:t>
            </a:r>
            <a:r>
              <a:rPr lang="en-US" sz="2000" dirty="0"/>
              <a:t>(H2O</a:t>
            </a:r>
            <a:r>
              <a:rPr lang="ar-SA" sz="2000" dirty="0"/>
              <a:t>والهيدروجين والأوكسجين</a:t>
            </a:r>
            <a:r>
              <a:rPr lang="en-US" sz="2000" dirty="0"/>
              <a:t>) </a:t>
            </a:r>
            <a:r>
              <a:rPr lang="ar-SA" sz="2000" dirty="0"/>
              <a:t>إلى</a:t>
            </a:r>
            <a:r>
              <a:rPr lang="en-US" sz="2000" dirty="0"/>
              <a:t>  </a:t>
            </a:r>
            <a:r>
              <a:rPr lang="ar-SA" sz="2000" dirty="0"/>
              <a:t>النشويات والسكريات</a:t>
            </a:r>
            <a:r>
              <a:rPr lang="en-US" sz="2000" dirty="0"/>
              <a:t>.</a:t>
            </a:r>
            <a:br>
              <a:rPr lang="en-US" sz="2000" dirty="0"/>
            </a:br>
            <a:endParaRPr lang="en-US" sz="24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81000" y="304800"/>
            <a:ext cx="8458200" cy="6802902"/>
          </a:xfrm>
        </p:spPr>
        <p:txBody>
          <a:bodyPr>
            <a:normAutofit fontScale="90000"/>
          </a:bodyPr>
          <a:lstStyle/>
          <a:p>
            <a:pPr algn="r"/>
            <a:r>
              <a:rPr lang="en-US" sz="3600" b="1" u="sng" dirty="0" smtClean="0"/>
              <a:t/>
            </a:r>
            <a:br>
              <a:rPr lang="en-US" sz="3600" b="1" u="sng" dirty="0" smtClean="0"/>
            </a:br>
            <a:r>
              <a:rPr lang="en-US" sz="3600" b="1" u="sng" dirty="0"/>
              <a:t/>
            </a:r>
            <a:br>
              <a:rPr lang="en-US" sz="3600" b="1" u="sng" dirty="0"/>
            </a:br>
            <a:r>
              <a:rPr lang="en-US" sz="3600" b="1" u="sng" dirty="0" smtClean="0"/>
              <a:t/>
            </a:r>
            <a:br>
              <a:rPr lang="en-US" sz="3600" b="1" u="sng" dirty="0" smtClean="0"/>
            </a:br>
            <a:r>
              <a:rPr lang="ar-SY" sz="2700" dirty="0">
                <a:effectLst/>
              </a:rPr>
              <a:t>في القرن السادس عشر تجدد الاهتمام بعالم الطبيعة وذلك بزيادة العناية بالحدائق النباتية التي أسسها العرب والمسلمون وتم نشر الكتب الخاصة بهذه النباتات والتي تدعى كتب الأعشاب وذلك في بداية النهضة الأوربية وقد ادخلوا نباتات وأنواع جديدة ونادرة من أمريكا وإفريقيا واسيا لم تكن معروفة من قبل حيث جلبت إلى أوربا.</a:t>
            </a:r>
            <a:r>
              <a:rPr lang="en-US" sz="2700" dirty="0">
                <a:effectLst/>
              </a:rPr>
              <a:t/>
            </a:r>
            <a:br>
              <a:rPr lang="en-US" sz="2700" dirty="0">
                <a:effectLst/>
              </a:rPr>
            </a:br>
            <a:r>
              <a:rPr lang="ar-SY" sz="2700" dirty="0">
                <a:effectLst/>
              </a:rPr>
              <a:t>أن احد أهم الانجازات في هذه الفترة هي مايعرف بالتسمية الثنائية ( تسمية النبات بكلمتين الأولى هي اسم جنس, والثانية للنوع) مثلا النخيل </a:t>
            </a:r>
            <a:r>
              <a:rPr lang="en-US" sz="2700" dirty="0" err="1">
                <a:effectLst/>
              </a:rPr>
              <a:t>Phonixdactylifera</a:t>
            </a:r>
            <a:r>
              <a:rPr lang="en-US" sz="2700" dirty="0">
                <a:effectLst/>
              </a:rPr>
              <a:t> L.</a:t>
            </a:r>
            <a:r>
              <a:rPr lang="ar-SY" sz="2700" dirty="0">
                <a:effectLst/>
              </a:rPr>
              <a:t>  وكان ذلك من قبل العالم السويدي كارل ليانوس (1707 – 1778), حيث أن هذه التسمية وحدت لكل الكائنات الحية في العالم اجمع ووضعت الأساس لتقسيم النباتات إلى مجموعات وعوائل وأصناف وعمل الدراسات لتجريبية عليها.</a:t>
            </a:r>
            <a:r>
              <a:rPr lang="en-US" sz="2700" dirty="0">
                <a:effectLst/>
              </a:rPr>
              <a:t/>
            </a:r>
            <a:br>
              <a:rPr lang="en-US" sz="2700" dirty="0">
                <a:effectLst/>
              </a:rPr>
            </a:br>
            <a:r>
              <a:rPr lang="ar-SY" sz="2700" dirty="0">
                <a:effectLst/>
              </a:rPr>
              <a:t>في القرن العشرين بدأ استعمال الميكروسكوب اللالكتروني الذي بدأ يوضح أجزاء الخلية كالبلاستيدات والنواة والرايبوسومات والمايتوكوندريا واكتشاف </a:t>
            </a:r>
            <a:r>
              <a:rPr lang="en-US" sz="2700" dirty="0">
                <a:effectLst/>
              </a:rPr>
              <a:t>DNA</a:t>
            </a:r>
            <a:r>
              <a:rPr lang="ar-SY" sz="2700" dirty="0">
                <a:effectLst/>
              </a:rPr>
              <a:t> وتركيب الكروموسوم وأهمية الهرمونات وانقسام الخلية والبناء الضوئي ونقل الماء والغذاء في النبات وامتصاص المغذيات المعدنية, وبذلك بدأت تتسارع وتتراكم المعلومات حول مختلف الجوانب من حياة النبات.</a:t>
            </a:r>
            <a:r>
              <a:rPr lang="en-US" sz="2700" dirty="0">
                <a:effectLst/>
              </a:rPr>
              <a:t/>
            </a:r>
            <a:br>
              <a:rPr lang="en-US" sz="2700" dirty="0">
                <a:effectLst/>
              </a:rPr>
            </a:br>
            <a:r>
              <a:rPr lang="en-US" sz="3200" dirty="0">
                <a:effectLst/>
              </a:rPr>
              <a:t/>
            </a:r>
            <a:br>
              <a:rPr lang="en-US" sz="3200" dirty="0">
                <a:effectLst/>
              </a:rPr>
            </a:br>
            <a:r>
              <a:rPr lang="en-US" dirty="0"/>
              <a:t/>
            </a:r>
            <a:br>
              <a:rPr lang="en-US" dirty="0"/>
            </a:b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algn="just"/>
            <a:r>
              <a:rPr lang="ar-SA" sz="2000" dirty="0"/>
              <a:t>أما العناصر الباقية وعدها ثلاثة عشر فهي تأتي من التربة والماء من خلال عملية امتصاص جذور النباتات لها، وغالبا فان التربة الزراعية لا تتوفر فيها كافة هذه العناصر دفعة واحدة لنمو صحي لمختلف أنواع المحاصيل ولهذا يستخدم المزارع والبستاني الأسمدة لإضافة المواد المعدنية للتربة</a:t>
            </a:r>
            <a:r>
              <a:rPr lang="en-US" sz="2000" dirty="0"/>
              <a:t>.</a:t>
            </a:r>
          </a:p>
          <a:p>
            <a:pPr algn="just"/>
            <a:r>
              <a:rPr lang="ar-SA" sz="2000" dirty="0"/>
              <a:t>وتقسم العناصر الغذائية  المعدنية إلى مجموعتين:</a:t>
            </a:r>
            <a:endParaRPr lang="en-US" sz="2000" dirty="0"/>
          </a:p>
          <a:p>
            <a:pPr algn="just"/>
            <a:r>
              <a:rPr lang="ar-SA" sz="2000" dirty="0"/>
              <a:t>المغذيات الكبرى والمغذيات الدقيقة:</a:t>
            </a:r>
            <a:endParaRPr lang="en-US" sz="2000" dirty="0"/>
          </a:p>
          <a:p>
            <a:pPr algn="just"/>
            <a:r>
              <a:rPr lang="ar-SA" sz="2000" dirty="0"/>
              <a:t>ويمكن تقسيم المغذيات الكبرى إلى مجموعتين:</a:t>
            </a:r>
            <a:endParaRPr lang="en-US" sz="2000" dirty="0"/>
          </a:p>
          <a:p>
            <a:pPr lvl="0" algn="just"/>
            <a:r>
              <a:rPr lang="ar-SA" sz="2000" dirty="0"/>
              <a:t>العناصر الأساسية والعناصر الثانوية:</a:t>
            </a:r>
            <a:endParaRPr lang="en-US" sz="2000" dirty="0"/>
          </a:p>
          <a:p>
            <a:pPr algn="just"/>
            <a:r>
              <a:rPr lang="ar-SA" sz="2000" b="1" dirty="0"/>
              <a:t>العناصر الغذائية الأساسية</a:t>
            </a:r>
            <a:r>
              <a:rPr lang="ar-SA" sz="2000" dirty="0"/>
              <a:t> هي النتروجين والبوتاسيوم والفسفور وعادة تعاني الترب من نقصهما, لان النباتات تستخدم كميات كبيرة من اجل النمو والبقاء على قيد الحياة.</a:t>
            </a:r>
            <a:endParaRPr lang="en-US" sz="2000" dirty="0"/>
          </a:p>
          <a:p>
            <a:pPr algn="just"/>
            <a:r>
              <a:rPr lang="ar-SA" sz="2000" dirty="0"/>
              <a:t>أما </a:t>
            </a:r>
            <a:r>
              <a:rPr lang="ar-SA" sz="2000" b="1" dirty="0"/>
              <a:t>العناصر الغذائية الثانوية</a:t>
            </a:r>
            <a:r>
              <a:rPr lang="ar-SA" sz="2000" dirty="0"/>
              <a:t>: فهي الكالسيوم والمغنسيوم والكبريت عادة ما تكون هناك ما يكفي من هذه العناصر الغذائية في التربة تسد حاجة النباتات بحيث لا يتم إضافتهم بشكل دائمي. ويتم إضافة كميات كبيرة من الكالسيوم والمغنسيوم عند إضافة الجير إلى التربة الحامضية لتعديل ال </a:t>
            </a:r>
            <a:r>
              <a:rPr lang="en-US" sz="2000" dirty="0" err="1"/>
              <a:t>Ph</a:t>
            </a:r>
            <a:r>
              <a:rPr lang="ar-SA" sz="2000" dirty="0"/>
              <a:t> , </a:t>
            </a:r>
            <a:r>
              <a:rPr lang="ar-SY" sz="2000" dirty="0"/>
              <a:t>أما</a:t>
            </a:r>
            <a:r>
              <a:rPr lang="ar-SA" sz="2000" dirty="0"/>
              <a:t> الكبريت فيتم العثور عليه بكميات كافية من التحلل البطيء للمواد العضوية في التربة .</a:t>
            </a:r>
            <a:endParaRPr lang="en-US" sz="2000" dirty="0"/>
          </a:p>
          <a:p>
            <a:pPr algn="just"/>
            <a:r>
              <a:rPr lang="ar-SA" sz="2000" b="1" dirty="0" smtClean="0"/>
              <a:t>المغذيات </a:t>
            </a:r>
            <a:r>
              <a:rPr lang="ar-SA" sz="2000" b="1" dirty="0"/>
              <a:t>الصغرى أو الدقيقة:</a:t>
            </a:r>
            <a:endParaRPr lang="en-US" sz="2000" dirty="0"/>
          </a:p>
          <a:p>
            <a:pPr algn="just"/>
            <a:r>
              <a:rPr lang="ar-SA" sz="2000" dirty="0"/>
              <a:t>المغذيات الدقيقة هي تلك العناصر الأساسية لنمو النباتات والتي تحتاجها بكميات صغيرة جدا فقط, وتسمى في بعض الأحيان هذه العناصر بالصغرى أو العناصر النادرة، والمغذيات الدقيقة هي البورون</a:t>
            </a:r>
            <a:r>
              <a:rPr lang="en-US" sz="2000" dirty="0"/>
              <a:t> </a:t>
            </a:r>
            <a:r>
              <a:rPr lang="ar-SA" sz="2000" dirty="0"/>
              <a:t>والنحاس  والحديد ، كلوريد</a:t>
            </a:r>
            <a:r>
              <a:rPr lang="ar-QA" sz="2000" dirty="0"/>
              <a:t> </a:t>
            </a:r>
            <a:r>
              <a:rPr lang="ar-SA" sz="2000" dirty="0"/>
              <a:t>، المنغنيز ، الموليبدينوم  والزنك.على الرغم من صِغر هذه الكمية في النبات إلا إنها تكفى لإعطاء النمو الأمثل للنبات و المحصول</a:t>
            </a:r>
            <a:r>
              <a:rPr lang="en-US" sz="2000" dirty="0"/>
              <a:t>.</a:t>
            </a:r>
            <a:r>
              <a:rPr lang="ar-SA" sz="2000" dirty="0"/>
              <a:t>وتكمن فاعلية العناصر الصغرى في زيادة نمو ونشاط النباتات إلى قدرتها على تغيير تكافؤها داخل النبات مما يزيد من نشاط الإنزيمات اللازمة للعمليات الحيوية المختلفة</a:t>
            </a:r>
            <a:r>
              <a:rPr lang="en-US" sz="2000" dirty="0"/>
              <a:t>.</a:t>
            </a:r>
            <a:r>
              <a:rPr lang="ar-SA" sz="2000" dirty="0"/>
              <a:t> وان إعادة تدوير المواد العضوية مثل قصاصات الحشائش وأوراق الأشجار هو وسيلة ممتازة لتوفير المغذيات الدقيقة(فضلا عن المواد الغذائية الرئيسية) لنمو النباتات.</a:t>
            </a:r>
            <a:endParaRPr lang="en-US" sz="20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r>
              <a:rPr lang="ar-SY" sz="1600" dirty="0" smtClean="0"/>
              <a:t> </a:t>
            </a:r>
            <a:endParaRPr lang="en-US" sz="1600" dirty="0" smtClean="0"/>
          </a:p>
          <a:p>
            <a:pPr lvl="0"/>
            <a:r>
              <a:rPr lang="ar-SA" sz="3000" b="1" dirty="0"/>
              <a:t>المحاضرة العاشرة (طرائق تصنيف النبات): صنفت النباتات حسب </a:t>
            </a:r>
            <a:endParaRPr lang="en-US" sz="3000" dirty="0"/>
          </a:p>
          <a:p>
            <a:pPr lvl="0" algn="just"/>
            <a:r>
              <a:rPr lang="ar-SA" sz="2400" b="1" dirty="0"/>
              <a:t>تركيب النبات إلى :</a:t>
            </a:r>
            <a:endParaRPr lang="en-US" sz="2400" dirty="0"/>
          </a:p>
          <a:p>
            <a:pPr lvl="0" algn="just"/>
            <a:r>
              <a:rPr lang="ar-SA" sz="2400" b="1" dirty="0"/>
              <a:t>قسم الطحالب عديدة الخلايا</a:t>
            </a:r>
            <a:r>
              <a:rPr lang="ar-SA" sz="2400" dirty="0"/>
              <a:t>: تتواجد في البيئات المائية العذبة والمالحة وفي بقايا الأشجار والصخور التي توجد في التربة الرطبة, وأجسامها لا تتمايز إلى جذور وسيقان وأوراق حيث أن لها أحجام مختلفة فبعضها عبارة عن خيوط (الاسبيروجيرا) وبعضها مستعمرات وبعضها معقد يصل طوله مئات الأمتار. كما تحتوي على صبغة رئيسية (اليخضور) للقيام بعملية البناء الضوئي وهناك أصباغ أخرى لتعطيها ألوان مميزة. أما الفائض من عملية البناء الضوئي يتجمع فيها بمراكز على هيئة نشا. وتصنف حسب أنواع الأصباغ إلى :</a:t>
            </a:r>
            <a:endParaRPr lang="en-US" sz="2400" dirty="0"/>
          </a:p>
          <a:p>
            <a:pPr lvl="0" algn="just"/>
            <a:r>
              <a:rPr lang="ar-SA" sz="2400" dirty="0"/>
              <a:t>قسم الطحالب الخضراء – ب- قسم الطحالب البنية – ج- قسم الطحالب الحمراء.</a:t>
            </a:r>
            <a:endParaRPr lang="en-US" sz="2400" dirty="0"/>
          </a:p>
          <a:p>
            <a:pPr algn="just"/>
            <a:r>
              <a:rPr lang="ar-SA" sz="2400" b="1" dirty="0"/>
              <a:t>قسم النباتات الحزازية:</a:t>
            </a:r>
            <a:r>
              <a:rPr lang="ar-SA" sz="2400" dirty="0"/>
              <a:t> تمتاز هذه النباتات بأنها نباتات خضراء أحجامها صغيرة تنمو في المياه والمناطق الرطبة الظليلة, ولا تحتوي على أوراق أو سيقان أو جذور حقيقة ولكن لها أشباه الجذور وسيقان وأوراق. كما أنها لا تحتوي على أنسجة دعامية أو وعائية ( خشب – لحاء) وفيها الأمشاج المذكرة متحركة والمؤنثة ساكنة. تشتمل دورة حياتها على ظاهرة تبادل (تعاقب) الأجيال والجيل المشيجي هو السائد على الجيل البوغي.  تحافظ الحزازيات على التربة من الانجراف وتكون تربة صالحة للزراعة كما أنها تمتص مياه الأمطار وبالتالي تحافظ على عدم</a:t>
            </a: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a:bodyPr>
          <a:lstStyle/>
          <a:p>
            <a:pPr lvl="0" algn="just"/>
            <a:r>
              <a:rPr lang="ar-SY" sz="1600" dirty="0" smtClean="0"/>
              <a:t> </a:t>
            </a:r>
            <a:r>
              <a:rPr lang="ar-SA" sz="2400" dirty="0"/>
              <a:t> فقدان الماء , وتصنف الحزازيات إلى (أ- طائفة الحزازيات المنبطحة – طائفة الحزازيات القائمة).</a:t>
            </a:r>
            <a:endParaRPr lang="en-US" sz="2400" dirty="0"/>
          </a:p>
          <a:p>
            <a:pPr lvl="0" algn="just"/>
            <a:r>
              <a:rPr lang="ar-SA" sz="2400" b="1" dirty="0"/>
              <a:t>قسم النباتات الوعائية</a:t>
            </a:r>
            <a:r>
              <a:rPr lang="ar-SA" sz="2400" dirty="0"/>
              <a:t> :</a:t>
            </a:r>
            <a:r>
              <a:rPr lang="ar-SY" sz="2400" dirty="0"/>
              <a:t> تحتوي هذه النباتات على انسجه وعائية ( خشب ولحاء) وان الجيل البوغي هو السائد على الجيل المشيجي , ويتمايز النبات البوغي إلى جذور وأوراق وسيقان حقيقية وتكون أحجامها كبيرة جداً مقارنة بالحزازيات وتصنف إلى:</a:t>
            </a:r>
            <a:endParaRPr lang="en-US" sz="2400" dirty="0"/>
          </a:p>
          <a:p>
            <a:pPr lvl="0" algn="just"/>
            <a:r>
              <a:rPr lang="ar-SY" sz="2400" dirty="0"/>
              <a:t>نباتات لا بذرية (طائفة السرخسيات)</a:t>
            </a:r>
            <a:endParaRPr lang="en-US" sz="2400" dirty="0"/>
          </a:p>
          <a:p>
            <a:pPr lvl="0" algn="just"/>
            <a:r>
              <a:rPr lang="ar-SY" sz="2400" dirty="0"/>
              <a:t>نباتات بذرية ( عارية البذور – مغطاة البذور)</a:t>
            </a:r>
            <a:endParaRPr lang="en-US" sz="2400" dirty="0"/>
          </a:p>
          <a:p>
            <a:pPr algn="just"/>
            <a:r>
              <a:rPr lang="ar-SA" sz="2400" dirty="0"/>
              <a:t>مغطاة البذور تقسم إلى ( ذوات الفلقة الواحدة – ذوات الفلقتين)</a:t>
            </a:r>
            <a:endParaRPr lang="en-US" sz="2400" dirty="0"/>
          </a:p>
          <a:p>
            <a:pPr lvl="0" algn="just"/>
            <a:r>
              <a:rPr lang="ar-SA" sz="2400" b="1" dirty="0"/>
              <a:t>استعمال العوائل النباتية :</a:t>
            </a:r>
            <a:endParaRPr lang="en-US" sz="2400" dirty="0"/>
          </a:p>
          <a:p>
            <a:pPr lvl="0" algn="just"/>
            <a:r>
              <a:rPr lang="ar-SA" sz="2400" b="1" dirty="0"/>
              <a:t>ذوات الفلقة الواحدة:</a:t>
            </a:r>
            <a:endParaRPr lang="en-US" sz="2400" dirty="0"/>
          </a:p>
          <a:p>
            <a:pPr algn="just"/>
            <a:r>
              <a:rPr lang="ar-SA" sz="2400" b="1" dirty="0"/>
              <a:t>1-العائلة النجيلية:</a:t>
            </a:r>
            <a:r>
              <a:rPr lang="ar-SA" sz="2400" dirty="0"/>
              <a:t>النباتات حولية أو معمرة ، عشبية عادة والقليل منها ذو سيقان خشبية قد تصل إلى ارتفاعات كبيرة كما في الغاب. أما النباتات الاقتصادية فيها يستعمل معظمها كغذاء نشوي مثل القمح والشعير والذرة الشامية وقصب السكر الذي يستخدم في استخراج السكر.</a:t>
            </a:r>
            <a:endParaRPr lang="en-US" sz="2400" dirty="0"/>
          </a:p>
          <a:p>
            <a:pPr algn="just"/>
            <a:r>
              <a:rPr lang="ar-SA" sz="2400" b="1" dirty="0"/>
              <a:t>2- العائلة النخيلية: ا</a:t>
            </a:r>
            <a:r>
              <a:rPr lang="ar-SA" sz="2400" dirty="0"/>
              <a:t>لنباتات أشجار عادة لها ساق قائمة كبيرة , الأوراق مركبة ريشية كما في النخيل</a:t>
            </a:r>
            <a:r>
              <a:rPr lang="ar-SA" sz="1600" dirty="0"/>
              <a:t>.</a:t>
            </a:r>
            <a:endParaRPr lang="en-US" sz="1600" dirty="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55000" lnSpcReduction="20000"/>
          </a:bodyPr>
          <a:lstStyle/>
          <a:p>
            <a:pPr marL="82296" indent="0" algn="just">
              <a:buNone/>
            </a:pPr>
            <a:r>
              <a:rPr lang="ar-SY" sz="2600" b="1" dirty="0"/>
              <a:t>3</a:t>
            </a:r>
            <a:r>
              <a:rPr lang="ar-SY" sz="2600" dirty="0"/>
              <a:t>- </a:t>
            </a:r>
            <a:r>
              <a:rPr lang="ar-SY" sz="2600" b="1" dirty="0"/>
              <a:t>العائلة النرجسية</a:t>
            </a:r>
            <a:r>
              <a:rPr lang="ar-SY" sz="2600" dirty="0"/>
              <a:t>: النباتات أعشاب معمرة عادة تتكاثر بالريزومات أو الأبصال أو الكورمات.أما النباتات الاقتصادية في هذه العائلة يستعمل اغلبها في الزينة.</a:t>
            </a:r>
            <a:endParaRPr lang="en-US" sz="2600" dirty="0"/>
          </a:p>
          <a:p>
            <a:pPr marL="82296" indent="0" algn="just">
              <a:buNone/>
            </a:pPr>
            <a:r>
              <a:rPr lang="ar-SY" sz="2600" b="1" dirty="0"/>
              <a:t>4</a:t>
            </a:r>
            <a:r>
              <a:rPr lang="ar-SY" sz="2600" dirty="0"/>
              <a:t>-</a:t>
            </a:r>
            <a:r>
              <a:rPr lang="ar-SY" sz="2600" b="1" dirty="0"/>
              <a:t>الرتبة الموزية</a:t>
            </a:r>
            <a:r>
              <a:rPr lang="ar-SY" sz="2600" dirty="0"/>
              <a:t>: نباتاتها</a:t>
            </a:r>
            <a:r>
              <a:rPr lang="ar-SA" sz="2600" dirty="0"/>
              <a:t>أعشاب معمرة عادة , وتستعمل بعض أنواعه كغذاء للإنسان مثل الموز وأنواع أخرى تستخدم كمصدر للألياف مثل نبات عصفور الجنة الذي يستعمل للزينة.</a:t>
            </a:r>
            <a:endParaRPr lang="en-US" sz="2600" dirty="0"/>
          </a:p>
          <a:p>
            <a:pPr marL="82296" lvl="0" indent="0" algn="just">
              <a:buNone/>
            </a:pPr>
            <a:r>
              <a:rPr lang="ar-IQ" sz="2600" b="1" dirty="0"/>
              <a:t>ذوات الفلقتين </a:t>
            </a:r>
            <a:r>
              <a:rPr lang="ar-IQ" sz="2600" dirty="0"/>
              <a:t>:</a:t>
            </a:r>
            <a:endParaRPr lang="en-US" sz="2600" dirty="0"/>
          </a:p>
          <a:p>
            <a:pPr marL="82296" lvl="0" indent="0" algn="just">
              <a:buNone/>
            </a:pPr>
            <a:r>
              <a:rPr lang="ar-IQ" sz="2600" b="1" dirty="0"/>
              <a:t>العائلة الصفصافية</a:t>
            </a:r>
            <a:r>
              <a:rPr lang="ar-IQ" sz="2600" dirty="0"/>
              <a:t> : النباتات أشجار أو شجيرات ثنائية المسكن عادة, متساقطة الأوراق. ويوجد في هذه العائلة جنسان فقط وهما جنس الصفصاف وجنس الحور وتستعمل أشجار هذين الجنسين للزينة و كمصدات للرياح, كما يستخرج من قلف أشجار بعض أنواع الحور مركب يستعمل في علاج الروماتيزم وفي الاختبارات البكترويولجية.</a:t>
            </a:r>
            <a:endParaRPr lang="en-US" sz="2600" dirty="0"/>
          </a:p>
          <a:p>
            <a:pPr marL="82296" lvl="0" indent="0" algn="just">
              <a:buNone/>
            </a:pPr>
            <a:r>
              <a:rPr lang="ar-IQ" sz="2600" b="1" dirty="0"/>
              <a:t>العائلة التوتية:</a:t>
            </a:r>
            <a:r>
              <a:rPr lang="ar-IQ" sz="2600" dirty="0"/>
              <a:t>النباتات أشجار وشجيرات تفرز مادة لبنية, أهم النباتات الاقتصادية فيها التين والتوت الأبيض والتوت الأسود وكلها تستخدم للغذاء كما توجد نباتات تبع الجنس </a:t>
            </a:r>
            <a:r>
              <a:rPr lang="en-US" sz="2600" dirty="0" err="1"/>
              <a:t>Ficus</a:t>
            </a:r>
            <a:r>
              <a:rPr lang="ar-SY" sz="2600" dirty="0"/>
              <a:t> تستعمل في الزينة كما في التين المطاط.</a:t>
            </a:r>
            <a:endParaRPr lang="en-US" sz="2600" dirty="0"/>
          </a:p>
          <a:p>
            <a:pPr marL="82296" lvl="0" indent="0" algn="just">
              <a:buNone/>
            </a:pPr>
            <a:r>
              <a:rPr lang="ar-IQ" sz="2600" b="1" dirty="0"/>
              <a:t>العائلة القرنفلية</a:t>
            </a:r>
            <a:r>
              <a:rPr lang="ar-IQ" sz="2600" dirty="0"/>
              <a:t>: النباتات أعشاب حولية أو معمرة , اغلبها نباتات للزينة مثل أنواع القرنفل المختلفة والسيلين والسابوناريا.</a:t>
            </a:r>
            <a:endParaRPr lang="en-US" sz="2600" dirty="0"/>
          </a:p>
          <a:p>
            <a:pPr marL="82296" lvl="0" indent="0" algn="just">
              <a:buNone/>
            </a:pPr>
            <a:r>
              <a:rPr lang="ar-IQ" sz="2600" b="1" dirty="0"/>
              <a:t>العائلة الشقيقة:</a:t>
            </a:r>
            <a:r>
              <a:rPr lang="ar-IQ" sz="2600" dirty="0"/>
              <a:t>نباتات أرضية عشبية عادة, واغلب نباتاتها للزينة مثل العائق والشقيق والانيمون وحبه البركة الذي يستخرج من بذوره مادة تستعمل في علاج الربو والكحة.</a:t>
            </a:r>
            <a:endParaRPr lang="en-US" sz="2600" dirty="0"/>
          </a:p>
          <a:p>
            <a:pPr marL="82296" lvl="0" indent="0" algn="just">
              <a:buNone/>
            </a:pPr>
            <a:r>
              <a:rPr lang="ar-IQ" sz="2600" b="1" dirty="0"/>
              <a:t>الرتبة الخشخاشية</a:t>
            </a:r>
            <a:r>
              <a:rPr lang="ar-IQ" sz="2600" dirty="0"/>
              <a:t>: النباتات أعشاب حولية أو معمرة. وكثيراً ماتفرز اللبن النباتي واغلبها نباتات للزينة مثل الاشولزيا والخشخاش الذي يستخرج منه الافيون وهي مادة لبنيه تستخلص من الثمار قبل نضجها  الذي يستخرج منه المورفين الذي يستعمل طبياً  للتخدير لتخفيف الآلام الناتجة عن الإمراض.</a:t>
            </a:r>
            <a:endParaRPr lang="en-US" sz="2600" dirty="0"/>
          </a:p>
          <a:p>
            <a:pPr marL="82296" lvl="0" indent="0" algn="just">
              <a:buNone/>
            </a:pPr>
            <a:r>
              <a:rPr lang="ar-IQ" sz="2600" b="1" dirty="0"/>
              <a:t>العائلة الصليبية:</a:t>
            </a:r>
            <a:r>
              <a:rPr lang="ar-IQ" sz="2600" dirty="0"/>
              <a:t>نباتاتها عشبية حولية أو ذات الحولين أو معمرة , والنباتات الاقتصادية بعضها خضراوات مثل اللهانهوالقرنابيط والفجل وبعضها نباتات زينة مثل المنتوروالايبرس.</a:t>
            </a:r>
            <a:endParaRPr lang="en-US" sz="2600" dirty="0"/>
          </a:p>
          <a:p>
            <a:pPr marL="82296" lvl="0" indent="0" algn="just">
              <a:buNone/>
            </a:pPr>
            <a:r>
              <a:rPr lang="ar-IQ" sz="2600" b="1" dirty="0"/>
              <a:t>العائلة الوردية</a:t>
            </a:r>
            <a:r>
              <a:rPr lang="ar-IQ" sz="2600" dirty="0"/>
              <a:t>: النباتات في هذه العائلة أشجار أو شجيرات و أعشاب وتنتمي لهذه العائلة بعض النباتات الاقتصادية مثل الفراولة وبعض الفواكه مثل المشمش والخوخ والكرز واللوز والتفاح والكمثرى والسفرجل. وكذلك نباتات زينة مثل أنواع الورد.</a:t>
            </a:r>
            <a:endParaRPr lang="en-US" sz="2600" dirty="0"/>
          </a:p>
          <a:p>
            <a:pPr marL="82296" lvl="0" indent="0" algn="just">
              <a:buNone/>
            </a:pPr>
            <a:r>
              <a:rPr lang="ar-IQ" sz="2600" b="1" dirty="0"/>
              <a:t>العائلة البقولية:</a:t>
            </a:r>
            <a:r>
              <a:rPr lang="ar-IQ" sz="2600" dirty="0"/>
              <a:t> تمتاز نباتات هذه العائلة بأنها أعشاب أو شجيرات أو أشجار وتتكون في جذور بعض النباتات عقد جذرية تحتوي على العقد الجذرية المثبتة للنيتروجين. وتشمل معظم أنواع البقوليات .</a:t>
            </a:r>
            <a:endParaRPr lang="en-US" sz="2600" dirty="0"/>
          </a:p>
          <a:p>
            <a:pPr marL="82296" lvl="0" indent="0" algn="just">
              <a:buNone/>
            </a:pPr>
            <a:r>
              <a:rPr lang="ar-IQ" sz="2600" b="1" dirty="0"/>
              <a:t>العائلة الطلحية:</a:t>
            </a:r>
            <a:r>
              <a:rPr lang="ar-IQ" sz="2600" dirty="0"/>
              <a:t> اغلب نباتاها تستعمل للزينة مثل  الست المستحية وأنواع الاكاسيا التي تستعمل كسياج.</a:t>
            </a:r>
            <a:endParaRPr lang="en-US" sz="2600" dirty="0"/>
          </a:p>
          <a:p>
            <a:pPr marL="82296" indent="0" algn="just">
              <a:buNone/>
            </a:pPr>
            <a:r>
              <a:rPr lang="ar-IQ" sz="2600" dirty="0"/>
              <a:t>10- </a:t>
            </a:r>
            <a:r>
              <a:rPr lang="ar-IQ" sz="2600" b="1" dirty="0"/>
              <a:t>العائلة القمية:</a:t>
            </a:r>
            <a:r>
              <a:rPr lang="ar-IQ" sz="2600" dirty="0"/>
              <a:t>نباتاتها أشجار وشجيرات تستعمل في الزينة مثل خف الجمل وأنواع الكاسياوبعضها يستخدم للأكل أو كمشروب مثل الخروب والتمر الهندي.</a:t>
            </a:r>
            <a:endParaRPr lang="en-US" sz="2600" dirty="0"/>
          </a:p>
          <a:p>
            <a:pPr marL="82296" indent="0" algn="just">
              <a:buNone/>
            </a:pPr>
            <a:r>
              <a:rPr lang="ar-IQ" sz="2600" dirty="0"/>
              <a:t>11- </a:t>
            </a:r>
            <a:r>
              <a:rPr lang="ar-IQ" sz="2600" b="1" dirty="0"/>
              <a:t>العائلة الفراشية:</a:t>
            </a:r>
            <a:r>
              <a:rPr lang="ar-IQ" sz="2600" dirty="0"/>
              <a:t> تنتمي لهذه العائلة الكثير من النباتات ذات أهمية اقتصادية فمن محاصيل الحقل البرسيم المصري والفول والعدس والترمس والفول السوداني ومن الخضر الفاصوليا واللوبيا ومن نباتات الزينة بسلة الزهور</a:t>
            </a:r>
            <a:r>
              <a:rPr lang="ar-IQ" sz="2000" dirty="0"/>
              <a:t>.</a:t>
            </a:r>
            <a:endParaRPr lang="en-US" sz="2000" dirty="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a:bodyPr>
          <a:lstStyle/>
          <a:p>
            <a:r>
              <a:rPr lang="ar-IQ" sz="2000" dirty="0"/>
              <a:t>12-</a:t>
            </a:r>
            <a:r>
              <a:rPr lang="ar-IQ" sz="2000" b="1" dirty="0"/>
              <a:t>العائلة السذبية</a:t>
            </a:r>
            <a:r>
              <a:rPr lang="ar-IQ" sz="2000" dirty="0"/>
              <a:t>: نباتات العائلة أعشاب أو شجيرات أو أشجار, بعضها ذات فائدة اقتصادية مثل الحمضيات بجميع أنواعها وبعضها للزينة مثل موريا والسذب والأخير يستخرج منه عقار طبي.</a:t>
            </a:r>
            <a:endParaRPr lang="en-US" sz="2000" dirty="0"/>
          </a:p>
          <a:p>
            <a:r>
              <a:rPr lang="ar-IQ" sz="2000" dirty="0"/>
              <a:t>13- </a:t>
            </a:r>
            <a:r>
              <a:rPr lang="ar-IQ" sz="2000" b="1" dirty="0"/>
              <a:t>العائلة السوسبية</a:t>
            </a:r>
            <a:r>
              <a:rPr lang="ar-IQ" sz="2000" dirty="0"/>
              <a:t>: تمتاز نباتاتها بوجود سائل لبني في أنسجة النبات وهي أعشاب أو شجيرات أو أشجار, منها نباتات طبية مثل الخروج والكرتون الطبي ومنها نباتات زينة مثل بنت القنصل ومنها نباتات اقتصادية مثل شجرة الكاوتشوك.</a:t>
            </a:r>
            <a:endParaRPr lang="en-US" sz="2000" dirty="0"/>
          </a:p>
          <a:p>
            <a:r>
              <a:rPr lang="ar-IQ" sz="2000" dirty="0"/>
              <a:t>14- </a:t>
            </a:r>
            <a:r>
              <a:rPr lang="ar-IQ" sz="2000" b="1" dirty="0"/>
              <a:t>العائلة الخبازية</a:t>
            </a:r>
            <a:r>
              <a:rPr lang="ar-IQ" sz="2000" dirty="0"/>
              <a:t>: النباتات أعشاب أو شجيرات أو أشجار واهم النباتات الاقتصادية فيها القطن الذي يصنع من التيلة المنسوجات القطنية, ونبات التيل الذي تستخرج منه ألياف تستخدم في صناعة المنسوجات وتحتوي على نباتات زينة مثل الخطمية والخضر مثل الباميا والخبيزة.</a:t>
            </a:r>
            <a:endParaRPr lang="en-US" sz="2000" dirty="0"/>
          </a:p>
          <a:p>
            <a:r>
              <a:rPr lang="ar-IQ" sz="2000" dirty="0"/>
              <a:t>15-</a:t>
            </a:r>
            <a:r>
              <a:rPr lang="ar-IQ" sz="2000" b="1" dirty="0"/>
              <a:t>العائلة الخيمية:</a:t>
            </a:r>
            <a:r>
              <a:rPr lang="ar-IQ" sz="2000" dirty="0"/>
              <a:t> النباتات أعشاب عادة ونادرا ما تكون شجيرات واهم النباتات الاقتصادية منها الخضر مثل الجزر والكرفس والبقدونس والشمر أما النباتات الطبية فهي الكراوية .</a:t>
            </a:r>
            <a:endParaRPr lang="en-US" sz="2000" dirty="0"/>
          </a:p>
          <a:p>
            <a:r>
              <a:rPr lang="ar-IQ" sz="2000" dirty="0"/>
              <a:t>16- </a:t>
            </a:r>
            <a:r>
              <a:rPr lang="ar-IQ" sz="2000" b="1" dirty="0"/>
              <a:t>العائلة العليقية:</a:t>
            </a:r>
            <a:r>
              <a:rPr lang="ar-IQ" sz="2000" dirty="0"/>
              <a:t> النباتات عشبية عادة وقد تكون أشجار أو شجيرات, أهم نباتات الزينة ست الحسن والعليق الذي تسمى العائلة باسمه وهو نبات غير اقتصادية ويعتبر من الحشائش.</a:t>
            </a:r>
            <a:endParaRPr lang="en-US" sz="2000" dirty="0"/>
          </a:p>
          <a:p>
            <a:r>
              <a:rPr lang="ar-IQ" sz="2000" dirty="0"/>
              <a:t>17- </a:t>
            </a:r>
            <a:r>
              <a:rPr lang="ar-IQ" sz="2000" b="1" dirty="0"/>
              <a:t>العائلة الباذنجانية:</a:t>
            </a:r>
            <a:r>
              <a:rPr lang="ar-IQ" sz="2000" dirty="0"/>
              <a:t> النباتات أعشاب أو شجيرات أو أشجار أهم النباتات الاقتصادية فيها الطماطة والبطاطا والفلفل والباذنجان ومنها نباتات زينة مثل البيتونيا ومنها نباتات طبية مثل البلادونا.</a:t>
            </a:r>
            <a:endParaRPr lang="en-US" sz="2000" dirty="0"/>
          </a:p>
          <a:p>
            <a:r>
              <a:rPr lang="ar-IQ" sz="2000" dirty="0"/>
              <a:t>18- (</a:t>
            </a:r>
            <a:r>
              <a:rPr lang="ar-IQ" sz="2000" b="1" dirty="0"/>
              <a:t>العائلة القرعية – والمركبة – الشفوية – حنك السبع</a:t>
            </a:r>
            <a:r>
              <a:rPr lang="ar-IQ" sz="2000" dirty="0"/>
              <a:t> )</a:t>
            </a:r>
            <a:endParaRPr lang="en-US" sz="2000" dirty="0"/>
          </a:p>
          <a:p>
            <a:r>
              <a:rPr lang="ar-IQ" sz="2000" dirty="0"/>
              <a:t> </a:t>
            </a:r>
            <a:endParaRPr lang="en-US" sz="2000" dirty="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lvl="0"/>
            <a:r>
              <a:rPr lang="ar-SA" sz="2600" b="1" dirty="0"/>
              <a:t>المحاضرة الحادي عشر( التطور في النبات):</a:t>
            </a:r>
            <a:endParaRPr lang="en-US" sz="2600" dirty="0"/>
          </a:p>
          <a:p>
            <a:pPr algn="just"/>
            <a:r>
              <a:rPr lang="ar-SA" sz="1800" dirty="0"/>
              <a:t>تحاليل الحامض الاميني للنباتات التي تعيش اليوم أظهرت أن النباتات الأولى انحدرت عن الطحالب الخضراء التي تنتمي إلى مجموعة</a:t>
            </a:r>
            <a:r>
              <a:rPr lang="en-US" sz="1800" dirty="0" err="1"/>
              <a:t>kransalger</a:t>
            </a:r>
            <a:r>
              <a:rPr lang="en-US" sz="1800" dirty="0"/>
              <a:t>. </a:t>
            </a:r>
            <a:r>
              <a:rPr lang="ar-SA" sz="1800" dirty="0"/>
              <a:t>في الوقت الذي بقي القسم الأكبر من هذه المجموعة في الماء فإن جزء صغير منها تمكن من التلائم مع الحياة على اليابسة. لااحد يعلم شكل النباتات الاولى، وتصور لنا الشكل الخارجي البسيط عنها:أن النبتة التي وصلتنا عبارة عن شرائط عارية بطول بضعة سنتيمترات تنتهي بما يشبه كرات صغيرة للأبواغ. الشرائط تخرج مباشرة عن الأرض وليس لها جذور وإنما لديها مايشبه الخيوط قادرة على امتصاص الغذاء والماء. هذه النبتة كانت مهيمنة على اليابسة</a:t>
            </a:r>
            <a:r>
              <a:rPr lang="en-US" sz="1800" dirty="0"/>
              <a:t>.</a:t>
            </a:r>
          </a:p>
          <a:p>
            <a:pPr algn="just"/>
            <a:r>
              <a:rPr lang="ar-SA" sz="1800" dirty="0"/>
              <a:t>التحدي الذي كان يقف أمام النبات للتلاؤم مع الحياة على اليابسة كان بالدرجة الاولى بسبب الجاذبية الأرضية. إذ عوضا عن أن تكون النبتة مكتفية بتوجيه جميع قواها نحو الحصول على الغذاء والطعام تصبح مضطرة أيضا إلى الوقوف ضد الجاذبية، لان الماء لم يعد يحملهم إلى الأعلى نحو الشمس. إضافة إلى ذلك يوجد تحدي آخر حيث من الضروري إن تتطور لديها طريقة لرفع الماء من الجذور إلى الأعلى</a:t>
            </a:r>
            <a:r>
              <a:rPr lang="en-US" sz="1800" dirty="0"/>
              <a:t>.</a:t>
            </a:r>
            <a:r>
              <a:rPr lang="ar-SA" sz="1800" dirty="0"/>
              <a:t>,القنوات (الأوعية) التي نشأت لديها سمحت بتحقيق نقل المياه من خلال ظاهرة الأوعية الشعرية. غير أن هذه القنوات الشعرية كانت لها جدران صلبة مما أعطى النبتة قوة على الانتصاب وأصبح بالإمكان رفع الماء بعكس الجاذبية وحمل وزن النبتة في نفس الوقت. الأوعية الشعرية كانت نجاحا حقيقيا نجده باقي اليوم في جميع النباتات التي تنمو على اليابسة. لذلك تتقاسم جميع هذه النباتات الانتماء إلى مجموعة نباتات الأوعية الشعرية. إلى ماقبل 385 مليون سنة كان طول النباتات نادرا مايزيد عن نصف المتر، ولكن لاحقا تطورت أنواع جديدة أصبحت أكثر ارتفاعا. الأشجار الحشائشية الاولى كانت تصل إلى بضعة أمتار، وعند بداية</a:t>
            </a:r>
            <a:r>
              <a:rPr lang="en-US" sz="1800" dirty="0"/>
              <a:t>  </a:t>
            </a:r>
            <a:r>
              <a:rPr lang="ar-SA" sz="1800" u="sng" dirty="0">
                <a:hlinkClick r:id="rId2" tooltip="رابط خارجي "/>
              </a:rPr>
              <a:t>العصر الكاربوني</a:t>
            </a:r>
            <a:r>
              <a:rPr lang="en-US" sz="1800" dirty="0"/>
              <a:t> </a:t>
            </a:r>
            <a:r>
              <a:rPr lang="ar-SA" sz="1800" dirty="0"/>
              <a:t>قبل 365 مليون سنة وصل ارتفاعها إلى ثمانية أمتار كقاعدة. في ذلك الوقت كان الطقس دافئ ومستقر مما جعل التطور يزدهر</a:t>
            </a:r>
            <a:r>
              <a:rPr lang="en-US" sz="1800" dirty="0"/>
              <a:t>.</a:t>
            </a:r>
            <a:r>
              <a:rPr lang="ar-SA" sz="1800" dirty="0"/>
              <a:t>ومن ثم تطورت النباتات وأصبح لها أوراق حقيقية لتظهر أول النباتات الحقيقية من صفوف</a:t>
            </a:r>
            <a:r>
              <a:rPr lang="en-US" sz="1800" dirty="0" err="1"/>
              <a:t>Lycopsida</a:t>
            </a:r>
            <a:endParaRPr lang="en-US" sz="1800" dirty="0"/>
          </a:p>
          <a:p>
            <a:pPr algn="just"/>
            <a:r>
              <a:rPr lang="ar-SA" sz="1800" dirty="0"/>
              <a:t>مايجمع هذه الصفوف أن تكاثرهم كان من خلال الابواغ ، وهو الأمر ذاته الذي كان يميز النباتات المائية، حيث أن عملية التلقيح تحدث في الماء ولذلك كانت النباتات الاولى لازالت تعتمد على بيئة ذات رطوبة عالية</a:t>
            </a:r>
            <a:r>
              <a:rPr lang="en-US" sz="1800" dirty="0"/>
              <a:t> .</a:t>
            </a:r>
          </a:p>
          <a:p>
            <a:pPr algn="just"/>
            <a:r>
              <a:rPr lang="ar-SA" sz="1800" dirty="0"/>
              <a:t>لهذا السبب فإن لحظة ظهور النباتات التي تتكاثر بالبذور كان تعبير عن مرحلة تاريخية جديدة وقفزة هائلة , ذلك العصر الذي يعتبر بداية انشقاق القارة إلى قارتين، والبقايا النباتية تشير إلى أن كل من</a:t>
            </a: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248399"/>
          </a:xfrm>
        </p:spPr>
        <p:txBody>
          <a:bodyPr>
            <a:normAutofit lnSpcReduction="10000"/>
          </a:bodyPr>
          <a:lstStyle/>
          <a:p>
            <a:pPr marL="82296" indent="0" algn="just">
              <a:buNone/>
            </a:pPr>
            <a:r>
              <a:rPr lang="ar-SA" sz="1800" dirty="0"/>
              <a:t>هذه القارات لم تكن تملك الطقس ذاته.على القارة الجنوبية بقيت هناك نباتات ذات الابواغ والتي تحتاج إلى جو رطب ودفئ، في حين كان الطقس على القارة الشمالية بارد وجاف مما سمح للنباتات ذات البذور أن تصبح هي السائدة</a:t>
            </a:r>
            <a:r>
              <a:rPr lang="en-US" sz="1800" dirty="0"/>
              <a:t>.</a:t>
            </a:r>
            <a:br>
              <a:rPr lang="en-US" sz="1800" dirty="0"/>
            </a:br>
            <a:r>
              <a:rPr lang="ar-SA" sz="1800" dirty="0"/>
              <a:t>المجموعة الجديدة من النباتات لم تعد مرتبطة بالرطوبة كما أن البذرة كانت محمية بالعديد من طبقات غشائية، بحيث أن النواة قادرة على تحمل الجفاف</a:t>
            </a:r>
            <a:r>
              <a:rPr lang="en-US" sz="1800" dirty="0"/>
              <a:t>. </a:t>
            </a:r>
            <a:r>
              <a:rPr lang="ar-SA" sz="1800" dirty="0"/>
              <a:t>النباتات ذات البذور الاولى كانت لاتملك زهور وإنما تنشأ البذور كل واحدة على حدى إما مباشرة على الورقة أو على انساغها. </a:t>
            </a:r>
            <a:endParaRPr lang="en-US" sz="1800" dirty="0"/>
          </a:p>
          <a:p>
            <a:pPr marL="82296" indent="0" algn="just">
              <a:buNone/>
            </a:pPr>
            <a:r>
              <a:rPr lang="ar-SA" sz="1800" dirty="0"/>
              <a:t>وعلى الرغم من أن النباتات ذوات البذور امتلكت أفضلية واضحة على سابقتها في إستراتيجية التكاثر إلا أنهم احتاجوا إلى مئة مليون سنة حتى تمكنوا من السيادة على الأرض، ساعدهم في ذلك تزايد الجفاف. في العصر الكربوني بدأ الطقس يتجه نحو البرودة وتقل الرطوبة، وفي الطريق إلى نهاية العصر الجيولوجي قبل 245 مليون سنة سادت نباتات التكاثر بالبذور في الغابات الواسع.</a:t>
            </a:r>
            <a:endParaRPr lang="en-US" sz="1800" dirty="0"/>
          </a:p>
          <a:p>
            <a:pPr marL="82296" indent="0" algn="just">
              <a:buNone/>
            </a:pPr>
            <a:r>
              <a:rPr lang="ar-SA" sz="1800" dirty="0"/>
              <a:t>اليوم توجد أنواع قليلة باقية من أنواع نباتات الابواغ وأغلبيتهم يعود إلى المجموعة الاولى. نباتات التكاثر البذري نشأ عنها الكثير من الفصائل والأنواع في جميع الاتجاهات</a:t>
            </a:r>
            <a:r>
              <a:rPr lang="en-US" sz="1800" dirty="0"/>
              <a:t>.</a:t>
            </a:r>
          </a:p>
          <a:p>
            <a:pPr marL="82296" indent="0" algn="just">
              <a:buNone/>
            </a:pPr>
            <a:r>
              <a:rPr lang="ar-SA" sz="1800" dirty="0"/>
              <a:t>غير إن  قدوم آكلة النباتات يعني عامل جديد يدخل في الانتقاء، وهو الأمر الذي سمح بنشوء فرص جديدة للانتقاء وبالتالي تطور طرق جديدة للتكاثر. لقد تطور أسلوب التكاثر عن طريق الزهور والثنائية التلقيح. هذا الأسلوب خلق عملية الانتقاء من  قبل آكلي النباتات أنفسهم، من خلال اختيار التغيرات التي تحمل نشاء أكثر ودهن أكثر، الأمر الذي سمح باستغلال آكلات النباتات لنشر البذور</a:t>
            </a:r>
            <a:r>
              <a:rPr lang="en-US" sz="1800" dirty="0"/>
              <a:t>. </a:t>
            </a:r>
            <a:r>
              <a:rPr lang="ar-SA" sz="1800" dirty="0"/>
              <a:t>هذه الطريقة سمحت بإنتاج كمية كبيرة من البذور وبالتالي لم يعد آكلي النباتات تهديد وإنما حلفاء يجري التعاون معهم. وهؤلاء الحلفاء بالذات كانوا أوائل محسني إنتاج الزهور والثمار لدى النباتات</a:t>
            </a:r>
            <a:r>
              <a:rPr lang="en-US" sz="1800" dirty="0"/>
              <a:t>.</a:t>
            </a:r>
          </a:p>
          <a:p>
            <a:pPr marL="82296" indent="0" algn="just">
              <a:buNone/>
            </a:pPr>
            <a:r>
              <a:rPr lang="ar-SA" sz="1800" dirty="0"/>
              <a:t>لايعلم العلماء الوقت الذي نشأت فيه نباتات الزهور والثمار لوجود قطع قليلة للغاية من بقايا النباتات الاولى لهذه الأنواع إضافة إلى أن معطياتها غير دقيقة. على الأغلب نشأت هذه المجموعة  قبل 120-130 مليون سنة. إحدى البقايا الحجرية تعود إلى ماقبل 100 مليون سنة ولديها قرابة مع نبتة أوروبية اليوم</a:t>
            </a:r>
            <a:r>
              <a:rPr lang="en-US" sz="1800" dirty="0"/>
              <a:t>. </a:t>
            </a:r>
            <a:r>
              <a:rPr lang="ar-SA" sz="1800" dirty="0"/>
              <a:t>غير أنها كانت ناجحة للغاية بحيث أنها انتشرت بسرعة وخلال بضعة ملايين من السنين أصبحت أنواعها تعد بالمئات. في 65 مليون سنة الأخيرة أصبح النباتات ذات الزهور تملك ممثليها في جميع أنحاء الأرض وظروفه على اليابسة.</a:t>
            </a:r>
            <a:endParaRPr lang="en-US" sz="1800" dirty="0"/>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0" y="228600"/>
            <a:ext cx="8991600" cy="6629400"/>
          </a:xfrm>
        </p:spPr>
        <p:txBody>
          <a:bodyPr>
            <a:normAutofit fontScale="90000"/>
          </a:bodyPr>
          <a:lstStyle/>
          <a:p>
            <a:pPr algn="r"/>
            <a:r>
              <a:rPr lang="ar-SY" sz="2700" b="1" dirty="0" smtClean="0">
                <a:effectLst/>
              </a:rPr>
              <a:t>أهمية </a:t>
            </a:r>
            <a:r>
              <a:rPr lang="ar-SY" sz="2700" b="1" dirty="0">
                <a:effectLst/>
              </a:rPr>
              <a:t>دراسة علم النبات:</a:t>
            </a:r>
            <a:r>
              <a:rPr lang="en-US" sz="2700" dirty="0">
                <a:effectLst/>
              </a:rPr>
              <a:t/>
            </a:r>
            <a:br>
              <a:rPr lang="en-US" sz="2700" dirty="0">
                <a:effectLst/>
              </a:rPr>
            </a:br>
            <a:r>
              <a:rPr lang="ar-SY" sz="2700" dirty="0">
                <a:effectLst/>
              </a:rPr>
              <a:t>أن الاهتمام بدراسة البيئة النباتية ليس مجرد لأنها المصدر الرئيسي لطعام الإنسان وبقائه على قيد الحياة, أو لأنها تمثل السلسلة الغذائية التي تنقل الطاقة من كائن حي إلى أخر في صورة مواد غذائية فدراسة علم النبات يمكننا التعرف على الكائنات الحية كيف تطورت وتغيرت عبر الأزمان والعصور- أي معرفة تاريخ الحياة النباتية. كما أن دراسة النباتات تعطي الفرصة للعلماء للبحث والتنقيب عن منافع جديدة للبشر من خلال تلك الكائنات الحية التي لاتنضب</a:t>
            </a:r>
            <a:r>
              <a:rPr lang="ar-SY" sz="3100" dirty="0" smtClean="0">
                <a:effectLst/>
              </a:rPr>
              <a:t>.</a:t>
            </a:r>
            <a:r>
              <a:rPr lang="ar-IQ" sz="3200" dirty="0" smtClean="0">
                <a:effectLst/>
              </a:rPr>
              <a:t/>
            </a:r>
            <a:br>
              <a:rPr lang="ar-IQ" sz="3200" dirty="0" smtClean="0">
                <a:effectLst/>
              </a:rPr>
            </a:br>
            <a:r>
              <a:rPr lang="ar-SY" sz="2700" b="1" dirty="0">
                <a:effectLst/>
              </a:rPr>
              <a:t>أهمية النباتات للإنسان:</a:t>
            </a:r>
            <a:r>
              <a:rPr lang="en-US" sz="2700" dirty="0">
                <a:effectLst/>
              </a:rPr>
              <a:t/>
            </a:r>
            <a:br>
              <a:rPr lang="en-US" sz="2700" dirty="0">
                <a:effectLst/>
              </a:rPr>
            </a:br>
            <a:r>
              <a:rPr lang="ar-SY" sz="2700" dirty="0">
                <a:effectLst/>
              </a:rPr>
              <a:t>هناك علاقة قوية بين النباتات والإنسان للاستفادة من النباتات في الغذاء والسكن والدواء. من اجل بقاء الإنسان واستمرار الحياة فأن الإنسان استطاع أن يميز بين النباتات الصالح منها للأكل والسام. قبل عشرة الاف سنه مضت اكتشف الإنسان انه يستطيع أن يزيد من النباتات الصالحة للأكل بواسطة زراعة بذور نباتات الحبوب البرية كالحنطة والشعير, والتي كانوا يجمعون بذورها من الطبيعة, وبذلك بدأت الزراعة وبدأت الحضارة في وادي الرافدين, وكذلك زراعة النخيل للحصول على التمر. وفي مناطق أخرى من العالم وقبل أربعة الاف سنه زرعوا الزيتون والمشمش والعنب. الصينيون القدماء زرعوا الرز والبرتقال والشاي والخوخ. أما الهنود الحمر في أمريكا (السكان الأصليون) فأنهم زرعوا الذرة والبطاطا والكوكا والفلفل الحار والطماطة والتبغ.</a:t>
            </a:r>
            <a:r>
              <a:rPr lang="en-US" sz="2800" dirty="0">
                <a:effectLst/>
              </a:rPr>
              <a:t/>
            </a:r>
            <a:br>
              <a:rPr lang="en-US" sz="2800" dirty="0">
                <a:effectLst/>
              </a:rPr>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81000" y="152400"/>
            <a:ext cx="8305800" cy="6477000"/>
          </a:xfrm>
        </p:spPr>
        <p:txBody>
          <a:bodyPr>
            <a:noAutofit/>
          </a:bodyPr>
          <a:lstStyle/>
          <a:p>
            <a:pPr algn="r"/>
            <a:r>
              <a:rPr lang="ar-SY" sz="1400" b="1" u="sng" dirty="0" smtClean="0"/>
              <a:t/>
            </a:r>
            <a:br>
              <a:rPr lang="ar-SY" sz="1400" b="1" u="sng" dirty="0" smtClean="0"/>
            </a:br>
            <a:r>
              <a:rPr lang="ar-SY" sz="1400" b="1" u="sng" dirty="0"/>
              <a:t/>
            </a:r>
            <a:br>
              <a:rPr lang="ar-SY" sz="1400" b="1" u="sng" dirty="0"/>
            </a:br>
            <a:r>
              <a:rPr lang="ar-SY" sz="1400" b="1" u="sng" dirty="0" smtClean="0"/>
              <a:t/>
            </a:r>
            <a:br>
              <a:rPr lang="ar-SY" sz="1400" b="1" u="sng" dirty="0" smtClean="0"/>
            </a:br>
            <a:r>
              <a:rPr lang="ar-SY" sz="1400" b="1" u="sng" dirty="0"/>
              <a:t/>
            </a:r>
            <a:br>
              <a:rPr lang="ar-SY" sz="1400" b="1" u="sng" dirty="0"/>
            </a:br>
            <a:r>
              <a:rPr lang="ar-SY" sz="1400" b="1" u="sng" dirty="0" smtClean="0"/>
              <a:t/>
            </a:r>
            <a:br>
              <a:rPr lang="ar-SY" sz="1400" b="1" u="sng" dirty="0" smtClean="0"/>
            </a:br>
            <a:r>
              <a:rPr lang="ar-SY" sz="1400" b="1" u="sng" dirty="0"/>
              <a:t/>
            </a:r>
            <a:br>
              <a:rPr lang="ar-SY" sz="1400" b="1" u="sng" dirty="0"/>
            </a:br>
            <a:r>
              <a:rPr lang="ar-SY" sz="1400" b="1" u="sng" dirty="0" smtClean="0"/>
              <a:t/>
            </a:r>
            <a:br>
              <a:rPr lang="ar-SY" sz="1400" b="1" u="sng" dirty="0" smtClean="0"/>
            </a:br>
            <a:r>
              <a:rPr lang="ar-SY" sz="1400" b="1" u="sng" dirty="0"/>
              <a:t/>
            </a:r>
            <a:br>
              <a:rPr lang="ar-SY" sz="1400" b="1" u="sng" dirty="0"/>
            </a:br>
            <a:r>
              <a:rPr lang="ar-SY" sz="1400" b="1" u="sng" dirty="0" smtClean="0"/>
              <a:t/>
            </a:r>
            <a:br>
              <a:rPr lang="ar-SY" sz="1400" b="1" u="sng" dirty="0" smtClean="0"/>
            </a:br>
            <a:r>
              <a:rPr lang="ar-SY" sz="1400" b="1" u="sng" dirty="0"/>
              <a:t/>
            </a:r>
            <a:br>
              <a:rPr lang="ar-SY" sz="1400" b="1" u="sng" dirty="0"/>
            </a:br>
            <a:r>
              <a:rPr lang="ar-SY" sz="1400" b="1" u="sng" dirty="0" smtClean="0"/>
              <a:t/>
            </a:r>
            <a:br>
              <a:rPr lang="ar-SY" sz="1400" b="1" u="sng" dirty="0" smtClean="0"/>
            </a:br>
            <a:r>
              <a:rPr lang="ar-EG" sz="2800" b="1" u="sng" dirty="0">
                <a:effectLst/>
              </a:rPr>
              <a:t>المحاضرة الثانية(فروع علم النبات, خصائص النبات. أنواع النباتات)</a:t>
            </a:r>
            <a:r>
              <a:rPr lang="en-US" sz="2800" dirty="0">
                <a:effectLst/>
              </a:rPr>
              <a:t/>
            </a:r>
            <a:br>
              <a:rPr lang="en-US" sz="2800" dirty="0">
                <a:effectLst/>
              </a:rPr>
            </a:br>
            <a:r>
              <a:rPr lang="ar-EG" sz="1800" dirty="0">
                <a:effectLst/>
              </a:rPr>
              <a:t>1- </a:t>
            </a:r>
            <a:r>
              <a:rPr lang="ar-EG" sz="1800" b="1" dirty="0">
                <a:effectLst/>
              </a:rPr>
              <a:t>علم الشكل الظاهري</a:t>
            </a:r>
            <a:r>
              <a:rPr lang="en-US" sz="1800" dirty="0">
                <a:effectLst/>
              </a:rPr>
              <a:t>Morphology</a:t>
            </a:r>
            <a:r>
              <a:rPr lang="ar-SY" sz="1800" dirty="0">
                <a:effectLst/>
              </a:rPr>
              <a:t>: هو علم يختص بدراسة التركيب الخارجي لمختلف أجزاء النباتات.</a:t>
            </a:r>
            <a:r>
              <a:rPr lang="en-US" sz="1800" dirty="0">
                <a:effectLst/>
              </a:rPr>
              <a:t/>
            </a:r>
            <a:br>
              <a:rPr lang="en-US" sz="1800" dirty="0">
                <a:effectLst/>
              </a:rPr>
            </a:br>
            <a:r>
              <a:rPr lang="ar-SY" sz="1800" dirty="0">
                <a:effectLst/>
              </a:rPr>
              <a:t>2- </a:t>
            </a:r>
            <a:r>
              <a:rPr lang="ar-SY" sz="1800" b="1" dirty="0">
                <a:effectLst/>
              </a:rPr>
              <a:t>علم التشريح</a:t>
            </a:r>
            <a:r>
              <a:rPr lang="en-US" sz="1800" dirty="0">
                <a:effectLst/>
              </a:rPr>
              <a:t>Anatomy</a:t>
            </a:r>
            <a:r>
              <a:rPr lang="ar-SY" sz="1800" dirty="0">
                <a:effectLst/>
              </a:rPr>
              <a:t>: وهو العلم الذي يهتم بدراسة التركيب الداخلي للنبات.</a:t>
            </a:r>
            <a:r>
              <a:rPr lang="en-US" sz="1800" dirty="0">
                <a:effectLst/>
              </a:rPr>
              <a:t/>
            </a:r>
            <a:br>
              <a:rPr lang="en-US" sz="1800" dirty="0">
                <a:effectLst/>
              </a:rPr>
            </a:br>
            <a:r>
              <a:rPr lang="ar-SY" sz="1800" dirty="0">
                <a:effectLst/>
              </a:rPr>
              <a:t>3- </a:t>
            </a:r>
            <a:r>
              <a:rPr lang="ar-SY" sz="1800" b="1" dirty="0">
                <a:effectLst/>
              </a:rPr>
              <a:t>علم البيئة النباتية</a:t>
            </a:r>
            <a:r>
              <a:rPr lang="en-US" sz="1800" dirty="0">
                <a:effectLst/>
              </a:rPr>
              <a:t>Plant Ecology</a:t>
            </a:r>
            <a:r>
              <a:rPr lang="ar-SY" sz="1800" dirty="0">
                <a:effectLst/>
              </a:rPr>
              <a:t>: العلم الذي يختص بدراسة الظواهر البيئية التي تؤثر على نمو النباتات وعلى خصائصها المختلفة.</a:t>
            </a:r>
            <a:r>
              <a:rPr lang="en-US" sz="1800" dirty="0">
                <a:effectLst/>
              </a:rPr>
              <a:t/>
            </a:r>
            <a:br>
              <a:rPr lang="en-US" sz="1800" dirty="0">
                <a:effectLst/>
              </a:rPr>
            </a:br>
            <a:r>
              <a:rPr lang="ar-SY" sz="1800" dirty="0">
                <a:effectLst/>
              </a:rPr>
              <a:t>4- </a:t>
            </a:r>
            <a:r>
              <a:rPr lang="ar-SY" sz="1800" b="1" dirty="0">
                <a:effectLst/>
              </a:rPr>
              <a:t>علم التصنيف</a:t>
            </a:r>
            <a:r>
              <a:rPr lang="en-US" sz="1800" dirty="0">
                <a:effectLst/>
              </a:rPr>
              <a:t>Taxonomy</a:t>
            </a:r>
            <a:r>
              <a:rPr lang="ar-SY" sz="1800" dirty="0">
                <a:effectLst/>
              </a:rPr>
              <a:t>: هو العلم الذي يهتم بتعريف وتصنيف وتطور العلاقات النباتية.</a:t>
            </a:r>
            <a:r>
              <a:rPr lang="en-US" sz="1800" dirty="0">
                <a:effectLst/>
              </a:rPr>
              <a:t/>
            </a:r>
            <a:br>
              <a:rPr lang="en-US" sz="1800" dirty="0">
                <a:effectLst/>
              </a:rPr>
            </a:br>
            <a:r>
              <a:rPr lang="ar-SY" sz="1800" dirty="0">
                <a:effectLst/>
              </a:rPr>
              <a:t>5- </a:t>
            </a:r>
            <a:r>
              <a:rPr lang="ar-SY" sz="1800" b="1" dirty="0">
                <a:effectLst/>
              </a:rPr>
              <a:t>علم الفطريات</a:t>
            </a:r>
            <a:r>
              <a:rPr lang="en-US" sz="1800" dirty="0">
                <a:effectLst/>
              </a:rPr>
              <a:t>Mycology</a:t>
            </a:r>
            <a:r>
              <a:rPr lang="ar-SY" sz="1800" dirty="0">
                <a:effectLst/>
              </a:rPr>
              <a:t>: هو العلم الذي يختص بدراسة النباتات الخالية من مادة الكلوروفيل– أي نباتات ذاتية التغذية.</a:t>
            </a:r>
            <a:r>
              <a:rPr lang="en-US" sz="1800" dirty="0">
                <a:effectLst/>
              </a:rPr>
              <a:t/>
            </a:r>
            <a:br>
              <a:rPr lang="en-US" sz="1800" dirty="0">
                <a:effectLst/>
              </a:rPr>
            </a:br>
            <a:r>
              <a:rPr lang="ar-SY" sz="1800" dirty="0">
                <a:effectLst/>
              </a:rPr>
              <a:t>6- </a:t>
            </a:r>
            <a:r>
              <a:rPr lang="ar-SY" sz="1800" b="1" dirty="0">
                <a:effectLst/>
              </a:rPr>
              <a:t>علم أمراض النبات</a:t>
            </a:r>
            <a:r>
              <a:rPr lang="en-US" sz="1800" dirty="0">
                <a:effectLst/>
              </a:rPr>
              <a:t>Plant pathology</a:t>
            </a:r>
            <a:r>
              <a:rPr lang="ar-SY" sz="1800" dirty="0">
                <a:effectLst/>
              </a:rPr>
              <a:t>: يختص بدراسة الأمراض التي تصيب النباتات مع تقديم حلول لعلاجها والسيطرة عليها لتجنب انتشارها.</a:t>
            </a:r>
            <a:r>
              <a:rPr lang="en-US" sz="1800" dirty="0">
                <a:effectLst/>
              </a:rPr>
              <a:t/>
            </a:r>
            <a:br>
              <a:rPr lang="en-US" sz="1800" dirty="0">
                <a:effectLst/>
              </a:rPr>
            </a:br>
            <a:r>
              <a:rPr lang="ar-SY" sz="1800" dirty="0">
                <a:effectLst/>
              </a:rPr>
              <a:t>7- </a:t>
            </a:r>
            <a:r>
              <a:rPr lang="ar-SY" sz="1800" b="1" dirty="0">
                <a:effectLst/>
              </a:rPr>
              <a:t>علم فسلجه النبات</a:t>
            </a:r>
            <a:r>
              <a:rPr lang="en-US" sz="1800" dirty="0">
                <a:effectLst/>
              </a:rPr>
              <a:t>Physiology</a:t>
            </a:r>
            <a:r>
              <a:rPr lang="ar-SY" sz="1800" dirty="0">
                <a:effectLst/>
              </a:rPr>
              <a:t>: هو العلم الذي يهتم بدراسة العمليات الحيوية التي تتم داخل جسم النبات.</a:t>
            </a:r>
            <a:r>
              <a:rPr lang="en-US" sz="1800" dirty="0">
                <a:effectLst/>
              </a:rPr>
              <a:t/>
            </a:r>
            <a:br>
              <a:rPr lang="en-US" sz="1800" dirty="0">
                <a:effectLst/>
              </a:rPr>
            </a:br>
            <a:r>
              <a:rPr lang="ar-SY" sz="1800" dirty="0">
                <a:effectLst/>
              </a:rPr>
              <a:t>8- </a:t>
            </a:r>
            <a:r>
              <a:rPr lang="ar-SY" sz="1800" b="1" dirty="0">
                <a:effectLst/>
              </a:rPr>
              <a:t>علم الخلية</a:t>
            </a:r>
            <a:r>
              <a:rPr lang="en-US" sz="1800" dirty="0">
                <a:effectLst/>
              </a:rPr>
              <a:t>Cytology</a:t>
            </a:r>
            <a:r>
              <a:rPr lang="ar-SY" sz="1800" dirty="0">
                <a:effectLst/>
              </a:rPr>
              <a:t>: ويهتم بدراسة الخلية كيفية نموها وتطورها وتركيبها.</a:t>
            </a:r>
            <a:r>
              <a:rPr lang="en-US" sz="1800" dirty="0">
                <a:effectLst/>
              </a:rPr>
              <a:t/>
            </a:r>
            <a:br>
              <a:rPr lang="en-US" sz="1800" dirty="0">
                <a:effectLst/>
              </a:rPr>
            </a:br>
            <a:r>
              <a:rPr lang="ar-SY" sz="1800" dirty="0">
                <a:effectLst/>
              </a:rPr>
              <a:t>9- </a:t>
            </a:r>
            <a:r>
              <a:rPr lang="ar-SY" sz="1800" b="1" dirty="0">
                <a:effectLst/>
              </a:rPr>
              <a:t>علم الوراثة</a:t>
            </a:r>
            <a:r>
              <a:rPr lang="en-US" sz="1800" dirty="0">
                <a:effectLst/>
              </a:rPr>
              <a:t>Genetics</a:t>
            </a:r>
            <a:r>
              <a:rPr lang="ar-SY" sz="1800" dirty="0">
                <a:effectLst/>
              </a:rPr>
              <a:t>: هو العلم الذي يدرس الاختلافات الوراثية التي تميز بين أنواع النباتات المختلفة.</a:t>
            </a:r>
            <a:r>
              <a:rPr lang="en-US" sz="1800" dirty="0">
                <a:effectLst/>
              </a:rPr>
              <a:t/>
            </a:r>
            <a:br>
              <a:rPr lang="en-US" sz="1800" dirty="0">
                <a:effectLst/>
              </a:rPr>
            </a:br>
            <a:r>
              <a:rPr lang="ar-SY" sz="1800" dirty="0">
                <a:effectLst/>
              </a:rPr>
              <a:t>10- </a:t>
            </a:r>
            <a:r>
              <a:rPr lang="ar-SY" sz="1800" b="1" dirty="0">
                <a:effectLst/>
              </a:rPr>
              <a:t>علم البكتيريا</a:t>
            </a:r>
            <a:r>
              <a:rPr lang="en-US" sz="1800" dirty="0">
                <a:effectLst/>
              </a:rPr>
              <a:t>Bacteriology</a:t>
            </a:r>
            <a:r>
              <a:rPr lang="ar-SY" sz="1800" dirty="0">
                <a:effectLst/>
              </a:rPr>
              <a:t>: هو علم يختص بدراسة أنواع البكتيريا المختلفة التي تصيب مختلف أنواع النباتات.</a:t>
            </a:r>
            <a:r>
              <a:rPr lang="en-US" sz="1800" dirty="0">
                <a:effectLst/>
              </a:rPr>
              <a:t/>
            </a:r>
            <a:br>
              <a:rPr lang="en-US" sz="1800" dirty="0">
                <a:effectLst/>
              </a:rPr>
            </a:br>
            <a:r>
              <a:rPr lang="ar-SY" sz="1800" dirty="0">
                <a:effectLst/>
              </a:rPr>
              <a:t>11- </a:t>
            </a:r>
            <a:r>
              <a:rPr lang="ar-SY" sz="1800" b="1" dirty="0">
                <a:effectLst/>
              </a:rPr>
              <a:t>علم الفايروسات</a:t>
            </a:r>
            <a:r>
              <a:rPr lang="en-US" sz="1800" dirty="0">
                <a:effectLst/>
              </a:rPr>
              <a:t>Virology</a:t>
            </a:r>
            <a:r>
              <a:rPr lang="ar-SY" sz="1800" dirty="0">
                <a:effectLst/>
              </a:rPr>
              <a:t>: يختص بدراسة أنواع الفيروسات التي تصيب الكائنات الحية النباتية.</a:t>
            </a:r>
            <a:r>
              <a:rPr lang="en-US" sz="1800" dirty="0">
                <a:effectLst/>
              </a:rPr>
              <a:t/>
            </a:r>
            <a:br>
              <a:rPr lang="en-US" sz="1800" dirty="0">
                <a:effectLst/>
              </a:rPr>
            </a:br>
            <a:r>
              <a:rPr lang="ar-SY" sz="1800" dirty="0">
                <a:effectLst/>
              </a:rPr>
              <a:t>12- </a:t>
            </a:r>
            <a:r>
              <a:rPr lang="ar-SY" sz="1800" b="1" dirty="0">
                <a:effectLst/>
              </a:rPr>
              <a:t>علم الطحالب</a:t>
            </a:r>
            <a:r>
              <a:rPr lang="en-US" sz="1800" dirty="0">
                <a:effectLst/>
              </a:rPr>
              <a:t>Phycology</a:t>
            </a:r>
            <a:r>
              <a:rPr lang="ar-SY" sz="1800" dirty="0">
                <a:effectLst/>
              </a:rPr>
              <a:t>: هو العلم الذي يعني بدراسة الطحالب.</a:t>
            </a:r>
            <a:r>
              <a:rPr lang="en-US" sz="1800" dirty="0">
                <a:effectLst/>
              </a:rPr>
              <a:t/>
            </a:r>
            <a:br>
              <a:rPr lang="en-US" sz="1800" dirty="0">
                <a:effectLst/>
              </a:rPr>
            </a:br>
            <a:r>
              <a:rPr lang="ar-SY" sz="1800" dirty="0">
                <a:effectLst/>
              </a:rPr>
              <a:t>13- </a:t>
            </a:r>
            <a:r>
              <a:rPr lang="ar-SY" sz="1800" b="1" dirty="0">
                <a:effectLst/>
              </a:rPr>
              <a:t>علم التطور</a:t>
            </a:r>
            <a:r>
              <a:rPr lang="en-US" sz="1800" dirty="0">
                <a:effectLst/>
              </a:rPr>
              <a:t>Evolution</a:t>
            </a:r>
            <a:r>
              <a:rPr lang="ar-SY" sz="1800" dirty="0">
                <a:effectLst/>
              </a:rPr>
              <a:t>: وهو العلم الذي يهتم بأصل الأنواع والعلاقة التطورية فيما بينها.</a:t>
            </a:r>
            <a:r>
              <a:rPr lang="en-US" sz="1800" dirty="0">
                <a:effectLst/>
              </a:rPr>
              <a:t/>
            </a:r>
            <a:br>
              <a:rPr lang="en-US" sz="1800" dirty="0">
                <a:effectLst/>
              </a:rPr>
            </a:br>
            <a:r>
              <a:rPr lang="ar-SY" sz="1800" dirty="0">
                <a:effectLst/>
              </a:rPr>
              <a:t> </a:t>
            </a:r>
            <a:r>
              <a:rPr lang="en-US" sz="1800" dirty="0">
                <a:effectLst/>
              </a:rPr>
              <a:t/>
            </a:r>
            <a:br>
              <a:rPr lang="en-US" sz="1800" dirty="0">
                <a:effectLst/>
              </a:rPr>
            </a:br>
            <a:endParaRPr lang="ar-S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49112"/>
          </a:xfrm>
        </p:spPr>
        <p:txBody>
          <a:bodyPr>
            <a:noAutofit/>
          </a:bodyPr>
          <a:lstStyle/>
          <a:p>
            <a:pPr algn="r"/>
            <a:r>
              <a:rPr lang="en-US" sz="1800" b="1" dirty="0" smtClean="0"/>
              <a:t/>
            </a:r>
            <a:br>
              <a:rPr lang="en-US" sz="1800" b="1" dirty="0" smtClean="0"/>
            </a:br>
            <a:r>
              <a:rPr lang="en-US" sz="1800" b="1" dirty="0"/>
              <a:t/>
            </a:r>
            <a:br>
              <a:rPr lang="en-US" sz="1800" b="1" dirty="0"/>
            </a:br>
            <a:r>
              <a:rPr lang="ar-SY" sz="1800" b="1" dirty="0">
                <a:effectLst/>
              </a:rPr>
              <a:t>أهمية النبات:</a:t>
            </a:r>
            <a:r>
              <a:rPr lang="en-US" sz="1800" dirty="0">
                <a:effectLst/>
              </a:rPr>
              <a:t/>
            </a:r>
            <a:br>
              <a:rPr lang="en-US" sz="1800" dirty="0">
                <a:effectLst/>
              </a:rPr>
            </a:br>
            <a:r>
              <a:rPr lang="ar-SY" sz="1800" dirty="0">
                <a:effectLst/>
              </a:rPr>
              <a:t>النبات مصدر غذائي لا يمكن الاستغناء عنه للإنسان والحيوان على حد سواء.</a:t>
            </a:r>
            <a:r>
              <a:rPr lang="en-US" sz="1800" dirty="0">
                <a:effectLst/>
              </a:rPr>
              <a:t/>
            </a:r>
            <a:br>
              <a:rPr lang="en-US" sz="1800" dirty="0">
                <a:effectLst/>
              </a:rPr>
            </a:br>
            <a:r>
              <a:rPr lang="ar-SY" sz="1800" dirty="0">
                <a:effectLst/>
              </a:rPr>
              <a:t>النبات مهنة ومصدر للدخل.</a:t>
            </a:r>
            <a:r>
              <a:rPr lang="en-US" sz="1800" dirty="0">
                <a:effectLst/>
              </a:rPr>
              <a:t/>
            </a:r>
            <a:br>
              <a:rPr lang="en-US" sz="1800" dirty="0">
                <a:effectLst/>
              </a:rPr>
            </a:br>
            <a:r>
              <a:rPr lang="ar-SY" sz="1800" dirty="0">
                <a:effectLst/>
              </a:rPr>
              <a:t>النبات مصدر هام للصناعة, حيث تقوم علية نهضة الصناعات المختلفة مثل صناعة الأخشاب والورق والزيوت والأنسجة.</a:t>
            </a:r>
            <a:r>
              <a:rPr lang="en-US" sz="1800" dirty="0">
                <a:effectLst/>
              </a:rPr>
              <a:t/>
            </a:r>
            <a:br>
              <a:rPr lang="en-US" sz="1800" dirty="0">
                <a:effectLst/>
              </a:rPr>
            </a:br>
            <a:r>
              <a:rPr lang="ar-SY" sz="1800" dirty="0">
                <a:effectLst/>
              </a:rPr>
              <a:t>النبات مصدر متجدد للأوكسجين الذي يتنفسه الإنسان حيث يقوم بتحويل ثاني اوكسيد الكاربون إلى أوكسجين.</a:t>
            </a:r>
            <a:r>
              <a:rPr lang="en-US" sz="1800" dirty="0">
                <a:effectLst/>
              </a:rPr>
              <a:t/>
            </a:r>
            <a:br>
              <a:rPr lang="en-US" sz="1800" dirty="0">
                <a:effectLst/>
              </a:rPr>
            </a:br>
            <a:r>
              <a:rPr lang="ar-SY" sz="1800" dirty="0">
                <a:effectLst/>
              </a:rPr>
              <a:t>النباتات تحافظ على التنوع البيولوجي في البيئة, فالغطاء الأخضر يحمي الأرض من التصحر ومن انجراف التربة.</a:t>
            </a:r>
            <a:r>
              <a:rPr lang="en-US" sz="1800" dirty="0">
                <a:effectLst/>
              </a:rPr>
              <a:t/>
            </a:r>
            <a:br>
              <a:rPr lang="en-US" sz="1800" dirty="0">
                <a:effectLst/>
              </a:rPr>
            </a:br>
            <a:r>
              <a:rPr lang="ar-SY" sz="1800" dirty="0">
                <a:effectLst/>
              </a:rPr>
              <a:t>مصدر رئيسي للطاقة منذ القدم.وهو مناهم مصادر البناء حيث تبنى من أخشابها البيوت.</a:t>
            </a:r>
            <a:r>
              <a:rPr lang="en-US" sz="1800" dirty="0">
                <a:effectLst/>
              </a:rPr>
              <a:t/>
            </a:r>
            <a:br>
              <a:rPr lang="en-US" sz="1800" dirty="0">
                <a:effectLst/>
              </a:rPr>
            </a:br>
            <a:r>
              <a:rPr lang="ar-SY" sz="1800" dirty="0">
                <a:effectLst/>
              </a:rPr>
              <a:t>النباتات مصادر للجمال والطبيعة حيث تبعدنا عن التلوث البصري وكل مايأذي حواسنا. </a:t>
            </a:r>
            <a:r>
              <a:rPr lang="en-US" sz="1800" dirty="0">
                <a:effectLst/>
              </a:rPr>
              <a:t/>
            </a:r>
            <a:br>
              <a:rPr lang="en-US" sz="1800" dirty="0">
                <a:effectLst/>
              </a:rPr>
            </a:br>
            <a:r>
              <a:rPr lang="ar-SY" sz="1800" b="1" dirty="0">
                <a:effectLst/>
              </a:rPr>
              <a:t>خصائص النبات: </a:t>
            </a:r>
            <a:r>
              <a:rPr lang="en-US" sz="1800" dirty="0">
                <a:effectLst/>
              </a:rPr>
              <a:t/>
            </a:r>
            <a:br>
              <a:rPr lang="en-US" sz="1800" dirty="0">
                <a:effectLst/>
              </a:rPr>
            </a:br>
            <a:r>
              <a:rPr lang="ar-SY" sz="1800" dirty="0">
                <a:effectLst/>
              </a:rPr>
              <a:t>النباتات والحيوانات كائنات حيه بغض النظر عن حجمها فهي تتكون من وحدات أساسية تدعى خلايا </a:t>
            </a:r>
            <a:r>
              <a:rPr lang="en-US" sz="1800" dirty="0">
                <a:effectLst/>
              </a:rPr>
              <a:t>Cells</a:t>
            </a:r>
            <a:r>
              <a:rPr lang="ar-SY" sz="1800" dirty="0">
                <a:effectLst/>
              </a:rPr>
              <a:t>, كل خليه منها تستطيع أن تنجز الأفعال الحيوية للكائن الحي. هذه العمليات تتضمن تركيب الجزيئات العضوية وتحويل الطاقة والنمو والتكاثر. إضافة إلى أن النباتات وكما في كل المواد الحية تستطيع التكيف والتغير بما يلائم البيئة التي يعيش فيها من خلال عمليات الانتخاب الطبيعي </a:t>
            </a:r>
            <a:r>
              <a:rPr lang="en-US" sz="1800" dirty="0">
                <a:effectLst/>
              </a:rPr>
              <a:t>Natural Selection</a:t>
            </a:r>
            <a:r>
              <a:rPr lang="ar-SY" sz="1800" dirty="0">
                <a:effectLst/>
              </a:rPr>
              <a:t> حيث أنها أساس التطور إلى شكل جديد من الحياة. وتمتاز النباتات باحتوائها على أهم صفة وهي وجود البلاستيدات الخضراء والقيام بعملية التمثيل الضوئي.</a:t>
            </a:r>
            <a:r>
              <a:rPr lang="en-US" sz="1800" dirty="0">
                <a:effectLst/>
              </a:rPr>
              <a:t/>
            </a:r>
            <a:br>
              <a:rPr lang="en-US" sz="1800" dirty="0">
                <a:effectLst/>
              </a:rPr>
            </a:br>
            <a:r>
              <a:rPr lang="ar-SY" sz="1800" dirty="0">
                <a:effectLst/>
              </a:rPr>
              <a:t>وضعت الكائنات الحية في مملكتين المملكة النباتية </a:t>
            </a:r>
            <a:r>
              <a:rPr lang="en-US" sz="1800" dirty="0">
                <a:effectLst/>
              </a:rPr>
              <a:t>Plant kingdom</a:t>
            </a:r>
            <a:r>
              <a:rPr lang="ar-SY" sz="1800" dirty="0">
                <a:effectLst/>
              </a:rPr>
              <a:t> و المملكة الحيوانية </a:t>
            </a:r>
            <a:r>
              <a:rPr lang="en-US" sz="1800" dirty="0">
                <a:effectLst/>
              </a:rPr>
              <a:t>Animal kingdom </a:t>
            </a:r>
            <a:r>
              <a:rPr lang="ar-SY" sz="1800" dirty="0">
                <a:effectLst/>
              </a:rPr>
              <a:t>أن الفصل بين النبات والحيوان كان على أساس 1- وجود الكلوروفيل (النباتات ذات لون اخضر) 2- الحركة ( الحيوانات تتحرك, أما النباتات ثابتة غير متحركة) 3- الجدار السليلوزي (النباتات لها جدار سليلوزي أما الحيوانات فاقدة لهذا الجدار).</a:t>
            </a:r>
            <a:r>
              <a:rPr lang="en-US" sz="1800" dirty="0">
                <a:effectLst/>
              </a:rPr>
              <a:t/>
            </a:r>
            <a:br>
              <a:rPr lang="en-US" sz="1800" dirty="0">
                <a:effectLst/>
              </a:rPr>
            </a:br>
            <a:r>
              <a:rPr lang="en-US" sz="3200" dirty="0"/>
              <a:t/>
            </a:r>
            <a:br>
              <a:rPr lang="en-US" sz="3200" dirty="0"/>
            </a:br>
            <a:endParaRPr lang="ar-SA"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533400"/>
            <a:ext cx="7498080" cy="1143000"/>
          </a:xfrm>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55000" lnSpcReduction="20000"/>
          </a:bodyPr>
          <a:lstStyle/>
          <a:p>
            <a:r>
              <a:rPr lang="ar-SY" sz="4800" b="1" dirty="0"/>
              <a:t>أنواع النباتات:</a:t>
            </a:r>
            <a:endParaRPr lang="en-US" sz="4800" dirty="0"/>
          </a:p>
          <a:p>
            <a:pPr marL="82296" indent="0" algn="just">
              <a:buNone/>
            </a:pPr>
            <a:r>
              <a:rPr lang="ar-SY" sz="4800" dirty="0"/>
              <a:t>تصنف النباتات حسب طرق تغذيتها إلى نوعين:</a:t>
            </a:r>
            <a:endParaRPr lang="en-US" sz="4800" dirty="0"/>
          </a:p>
          <a:p>
            <a:pPr lvl="0" algn="just"/>
            <a:r>
              <a:rPr lang="ar-SY" sz="4800" dirty="0"/>
              <a:t>نباتات ذاتية التغذية </a:t>
            </a:r>
            <a:r>
              <a:rPr lang="en-US" sz="4800" dirty="0"/>
              <a:t>Autotrophic Plants </a:t>
            </a:r>
            <a:r>
              <a:rPr lang="ar-SY" sz="4800" dirty="0"/>
              <a:t>: وتضم كافة النباتات الخضراء وجميع النباتات التي تستطيع بناء الخلية وتكوينها, وهذا النوع ذاتي التغذية من النباتات ينقسم بدوره إلى نوعين:</a:t>
            </a:r>
            <a:endParaRPr lang="en-US" sz="4800" dirty="0"/>
          </a:p>
          <a:p>
            <a:pPr lvl="0" algn="just"/>
            <a:r>
              <a:rPr lang="ar-SY" sz="4800" dirty="0"/>
              <a:t>نباتات ذاتية التغذية خضراء والتي تقوم بعملية التركيب الضوئي وتحتوي على الكلوروفيل.</a:t>
            </a:r>
            <a:endParaRPr lang="en-US" sz="4800" dirty="0"/>
          </a:p>
          <a:p>
            <a:pPr lvl="0" algn="just"/>
            <a:r>
              <a:rPr lang="ar-SY" sz="4800" dirty="0"/>
              <a:t>نباتات ذاتية التغذية لاتحتوي على كلوروفيل, حيث تعتمد هذه النباتات في تصنيع غذائها على تفاعلات الأكسدة تطلق فيها طاقة كيمياوية تقابل الطاقة الشمسية في النباتات الخضراء.</a:t>
            </a:r>
            <a:endParaRPr lang="en-US" sz="4800" dirty="0"/>
          </a:p>
          <a:p>
            <a:pPr lvl="0" algn="just"/>
            <a:r>
              <a:rPr lang="ar-SY" sz="4800" dirty="0"/>
              <a:t>نباتات غير ذاتية التغذية </a:t>
            </a:r>
            <a:r>
              <a:rPr lang="en-US" sz="4800" dirty="0"/>
              <a:t>Heterotrophic Plants</a:t>
            </a:r>
            <a:r>
              <a:rPr lang="ar-SY" sz="4800" dirty="0"/>
              <a:t>: وهي النباتات التي لاتحتوي على كلوروفيل حيث تقوم بالحصول على غذائها من المواد العضوية المصنعة من نباتات أخرى مثل الحيوان كما الحال مع النباتات الطفيلية التي تستمد غذائها من بقايا الكائنات النباتية والحيوانية الميتة حيث تقوم هذه الكائنات بتفكيك وتحليل البقايا النباتية والحيوانية وتحلل المواد العضوية</a:t>
            </a:r>
            <a:r>
              <a:rPr lang="ar-SY" sz="4800" dirty="0" smtClean="0"/>
              <a:t>.</a:t>
            </a: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a:bodyPr>
          <a:lstStyle/>
          <a:p>
            <a:r>
              <a:rPr lang="ar-SY" sz="2400" b="1" dirty="0"/>
              <a:t>المحاضرة الثالثة (مجاميع الكائنات الحية):</a:t>
            </a:r>
            <a:endParaRPr lang="en-US" sz="2400" dirty="0"/>
          </a:p>
          <a:p>
            <a:pPr marL="82296" lvl="0" indent="0">
              <a:buNone/>
            </a:pPr>
            <a:r>
              <a:rPr lang="ar-SY" sz="2400" dirty="0"/>
              <a:t>قسمت الكائنات الحية إلى 5 مجاميع تلبي جميع متطلبات وصفات الكائنات الحية, وهذه الممالك هي:</a:t>
            </a:r>
            <a:endParaRPr lang="en-US" sz="2400" dirty="0"/>
          </a:p>
          <a:p>
            <a:pPr marL="82296" indent="0">
              <a:buNone/>
            </a:pPr>
            <a:r>
              <a:rPr lang="ar-SY" sz="2400" dirty="0"/>
              <a:t>1- </a:t>
            </a:r>
            <a:r>
              <a:rPr lang="ar-SY" sz="2400" b="1" dirty="0"/>
              <a:t>مملكة البكتريا</a:t>
            </a:r>
            <a:r>
              <a:rPr lang="en-US" sz="2400" dirty="0"/>
              <a:t>Kingdom of Bacteriology</a:t>
            </a:r>
            <a:r>
              <a:rPr lang="ar-SY" sz="2400" dirty="0"/>
              <a:t>:</a:t>
            </a:r>
            <a:r>
              <a:rPr lang="ar-SA" sz="2400" dirty="0"/>
              <a:t>تشكل البكتريا اكبر مجموعة من مجاميع الكائنات البدائية النواة, </a:t>
            </a:r>
            <a:r>
              <a:rPr lang="ar-SY" sz="2400" dirty="0"/>
              <a:t>حيث لاتوجد نواة حقيقية, ولها كرموسوم واحد حلقي, والتكاثر فيها لاجنسي بالانشطار, ومثالها البكتريا والسيانوبكتريا.</a:t>
            </a:r>
            <a:r>
              <a:rPr lang="ar-SA" sz="2400" dirty="0"/>
              <a:t>إذ تحتوي على عدد من العضيات الخلوية الفريدة وتتميز بسهولة نموها في البيئات السائلة والصلبة وتبدأ خلاياها بالانقسام في مثل هذه البيئات بفترة لا تتجاوز 60 دقيقة ثم تختزل الزمن إلى حوالي 20 دقيقة فيما لو أضيف الأحماض الامينية إلى بيئاتها الغذائية.</a:t>
            </a:r>
            <a:endParaRPr lang="en-US" sz="2400" dirty="0"/>
          </a:p>
          <a:p>
            <a:pPr marL="82296" indent="0">
              <a:buNone/>
            </a:pPr>
            <a:r>
              <a:rPr lang="ar-SA" sz="2400" dirty="0"/>
              <a:t>2- </a:t>
            </a:r>
            <a:r>
              <a:rPr lang="ar-SA" sz="2400" b="1" dirty="0"/>
              <a:t>مملكة الفطريات</a:t>
            </a:r>
            <a:r>
              <a:rPr lang="en-US" sz="2400" dirty="0"/>
              <a:t>Kingdom of Fungi</a:t>
            </a:r>
            <a:r>
              <a:rPr lang="ar-SY" sz="2400" dirty="0"/>
              <a:t>: </a:t>
            </a:r>
            <a:r>
              <a:rPr lang="ar-SA" sz="2400" dirty="0"/>
              <a:t>  تضم هذه المملكة كائنات حقيقية النواة وعديدة الخلايا وتتكون أجسام معظمها من تراكيب خيطية تدعى هيفات ، وكانت الفطريات سابقا تصنف ضمن المملكة النباتية ونظراً  لوجود الكثير من الاختلافات بينهما  فقد وضعت كل منهما في مملكة منفصلة, حيث تضم جميع أنواع الفطريات التي لها جدار خلوي وفاقدة للكلوروفيل.</a:t>
            </a:r>
            <a:endParaRPr lang="en-US" sz="24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idx="1"/>
          </p:nvPr>
        </p:nvSpPr>
        <p:spPr>
          <a:xfrm>
            <a:off x="381000" y="304801"/>
            <a:ext cx="8305800" cy="6019799"/>
          </a:xfrm>
        </p:spPr>
        <p:txBody>
          <a:bodyPr>
            <a:normAutofit fontScale="40000" lnSpcReduction="20000"/>
          </a:bodyPr>
          <a:lstStyle/>
          <a:p>
            <a:pPr lvl="0" algn="just"/>
            <a:r>
              <a:rPr lang="ar-SA" sz="4800" b="1" dirty="0"/>
              <a:t>مملكة الاشنات</a:t>
            </a:r>
            <a:r>
              <a:rPr lang="en-US" sz="4800" dirty="0"/>
              <a:t>Kingdom of Lichens</a:t>
            </a:r>
            <a:r>
              <a:rPr lang="ar-SY" sz="4800" dirty="0"/>
              <a:t>: عبارة عن طحلب + فطر يعيشان معيشة تكافلية, حيث يقوم الطحلب بعملية البناء الضوئي ويقدم للفطر مركبات عضوية يتغذى عليها الفطر, أما الفطر فيقوم بتفتيت لصخور بواسطة أنزيمات وأحماض ويمتص الماء والأملاح ليقدمها للطحلب وبيئتها المناسبة الصخور وجذوع الأشجار في الغابات والصحاري والتربة العارية وقمم الجبال. أما أشكالها( اشنات قشرية ملتصقة بالصخور – اشنات ورقية جسم ممتد على شكل ورقة – اشنات ثمرية جسم متفرع – اشنات خيطية – اشنات حرشفية).</a:t>
            </a:r>
            <a:endParaRPr lang="en-US" sz="4800" dirty="0"/>
          </a:p>
          <a:p>
            <a:pPr lvl="0" algn="just"/>
            <a:r>
              <a:rPr lang="ar-SA" sz="4800" b="1" dirty="0"/>
              <a:t> المملكة الحيوانية </a:t>
            </a:r>
            <a:r>
              <a:rPr lang="en-US" sz="4800" dirty="0"/>
              <a:t>Kingdom of Animal</a:t>
            </a:r>
            <a:r>
              <a:rPr lang="ar-SY" sz="4800" b="1" dirty="0"/>
              <a:t>:</a:t>
            </a:r>
            <a:r>
              <a:rPr lang="ar-SY" sz="4800" dirty="0"/>
              <a:t> وضم جميع أنواع الحيوانات.</a:t>
            </a:r>
            <a:endParaRPr lang="en-US" sz="4800" dirty="0"/>
          </a:p>
          <a:p>
            <a:pPr lvl="0" algn="just"/>
            <a:r>
              <a:rPr lang="ar-SA" sz="4800" b="1" dirty="0"/>
              <a:t>المملكة النباتية </a:t>
            </a:r>
            <a:r>
              <a:rPr lang="en-US" sz="4800" dirty="0"/>
              <a:t>Plant Kingdom</a:t>
            </a:r>
            <a:r>
              <a:rPr lang="ar-SY" sz="4800" b="1" dirty="0"/>
              <a:t>: </a:t>
            </a:r>
            <a:r>
              <a:rPr lang="ar-SY" sz="4800" dirty="0"/>
              <a:t>وجميعها لها بلاستيدات خضراء أو كلوروفيل وتضم : </a:t>
            </a:r>
            <a:endParaRPr lang="en-US" sz="4800" dirty="0"/>
          </a:p>
          <a:p>
            <a:pPr lvl="0" algn="just"/>
            <a:r>
              <a:rPr lang="ar-SA" sz="4800" b="1" dirty="0"/>
              <a:t>الثالوسيات: </a:t>
            </a:r>
            <a:r>
              <a:rPr lang="ar-SA" sz="4800" dirty="0"/>
              <a:t>كالحزازيات والسرخسيات</a:t>
            </a:r>
            <a:r>
              <a:rPr lang="ar-SA" sz="4800" b="1" dirty="0"/>
              <a:t>.</a:t>
            </a:r>
            <a:endParaRPr lang="en-US" sz="4800" dirty="0"/>
          </a:p>
          <a:p>
            <a:pPr lvl="0" algn="just"/>
            <a:r>
              <a:rPr lang="ar-SA" sz="4800" b="1" dirty="0"/>
              <a:t>المخروطيات أو عاريات البذور</a:t>
            </a:r>
            <a:r>
              <a:rPr lang="en-US" sz="4800" dirty="0"/>
              <a:t>Gymnosperm</a:t>
            </a:r>
            <a:r>
              <a:rPr lang="ar-SA" sz="4800" b="1" dirty="0"/>
              <a:t>.</a:t>
            </a:r>
            <a:endParaRPr lang="en-US" sz="4800" dirty="0"/>
          </a:p>
          <a:p>
            <a:pPr marL="82296" indent="0" algn="just">
              <a:buNone/>
            </a:pPr>
            <a:r>
              <a:rPr lang="ar-SA" sz="4800" dirty="0"/>
              <a:t>ج- </a:t>
            </a:r>
            <a:r>
              <a:rPr lang="ar-SA" sz="4800" b="1" dirty="0"/>
              <a:t>النباتات الزهرية</a:t>
            </a:r>
            <a:r>
              <a:rPr lang="en-US" sz="4800" dirty="0"/>
              <a:t>Flowering Plants</a:t>
            </a:r>
            <a:r>
              <a:rPr lang="ar-SA" sz="4800" dirty="0"/>
              <a:t>آو </a:t>
            </a:r>
            <a:r>
              <a:rPr lang="ar-SA" sz="4800" b="1" dirty="0"/>
              <a:t>مغطاة البذور</a:t>
            </a:r>
            <a:r>
              <a:rPr lang="en-US" sz="4800" dirty="0"/>
              <a:t>Angiosperm</a:t>
            </a:r>
          </a:p>
          <a:p>
            <a:pPr algn="just"/>
            <a:r>
              <a:rPr lang="ar-SY" sz="4800" dirty="0"/>
              <a:t>تقسم النباتات الزهرية أو مغطاة البذور إلى قسمين:</a:t>
            </a:r>
            <a:endParaRPr lang="en-US" sz="4800" dirty="0"/>
          </a:p>
          <a:p>
            <a:pPr marL="82296" lvl="0" indent="0" algn="just">
              <a:buNone/>
            </a:pPr>
            <a:r>
              <a:rPr lang="ar-IQ" sz="4800" b="1" dirty="0" smtClean="0"/>
              <a:t>1-</a:t>
            </a:r>
            <a:r>
              <a:rPr lang="ar-SY" sz="4800" b="1" dirty="0" smtClean="0"/>
              <a:t>ذوات </a:t>
            </a:r>
            <a:r>
              <a:rPr lang="ar-SY" sz="4800" b="1" dirty="0"/>
              <a:t>الفلقة الواحدة</a:t>
            </a:r>
            <a:r>
              <a:rPr lang="ar-SY" sz="4800" dirty="0"/>
              <a:t> </a:t>
            </a:r>
            <a:r>
              <a:rPr lang="ar-SY" sz="4800" b="1" dirty="0"/>
              <a:t>2- ذوات الفلقتين</a:t>
            </a:r>
            <a:r>
              <a:rPr lang="ar-SY" sz="4800" dirty="0"/>
              <a:t> </a:t>
            </a:r>
            <a:endParaRPr lang="en-US" sz="4800" dirty="0"/>
          </a:p>
          <a:p>
            <a:pPr marL="82296" indent="0" algn="just">
              <a:buNone/>
            </a:pPr>
            <a:r>
              <a:rPr lang="ar-SY" sz="4800" b="1" dirty="0"/>
              <a:t>الفرق بين عاريات ومغطاة البذور:</a:t>
            </a:r>
            <a:endParaRPr lang="en-US" sz="4800" dirty="0"/>
          </a:p>
          <a:p>
            <a:pPr marL="82296" indent="0" algn="just">
              <a:buNone/>
            </a:pPr>
            <a:r>
              <a:rPr lang="ar-SA" sz="4800" b="1" dirty="0"/>
              <a:t> مغطاة البذور : </a:t>
            </a:r>
            <a:r>
              <a:rPr lang="ar-SA" sz="4800" dirty="0"/>
              <a:t>هي النباتات الزهرية، وتكون نحو 90% من أنواع النبات كلها 260,000 نوع، وتنتج بذوراً يضمها غلاف يحميها. وتعدُّ جميع النباتات التي تنتج أزهاراً، وثماراً، مغطاة بذور. وهي تشتمل على معظم النباتات المألوفة لنا، مثال ذلك نباتات الحدائق ذات الألوان الزاهية، والأنواع العديدة من النباتات الزهرية البرية، ومعظم الأشجار، والشجيرات، والأعشاب. كما أن أغلب النباتات التي تنتج الثمار، والحبوب ، والخضراوات التي يأكلها الناس من مغطاة البذور.</a:t>
            </a:r>
            <a:r>
              <a:rPr lang="en-US" sz="4800" dirty="0"/>
              <a:t/>
            </a:r>
            <a:br>
              <a:rPr lang="en-US" sz="4800" dirty="0"/>
            </a:br>
            <a:r>
              <a:rPr lang="ar-SA" sz="4800" b="1" dirty="0"/>
              <a:t>عاريات البذور</a:t>
            </a:r>
            <a:r>
              <a:rPr lang="ar-SA" sz="4800" dirty="0"/>
              <a:t>: تضم مجموعة كثيرة التنوع من الأشجار، والشجيرات التي تنتج بذوراً عارية، أو غير مغطاة. تحمل غالبية عاريات البذور بذورها داخل مخاريط. لاتنتج عاريات البذور أزهاراً، وتشتمل هذه المجموعة على نباتات مثل: المخروطيات تشمل الصنوبر والبلسم.</a:t>
            </a:r>
            <a:endParaRPr lang="en-US" sz="48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356</TotalTime>
  <Words>3425</Words>
  <Application>Microsoft Office PowerPoint</Application>
  <PresentationFormat>On-screen Show (4:3)</PresentationFormat>
  <Paragraphs>414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Solstice</vt:lpstr>
      <vt:lpstr>وزارة التعليم العالي والبحث العلمي جامعة ديالى- كلية الزراعة    المرحلة الثانية / قسم البستنة وهندسة الحدائق </vt:lpstr>
      <vt:lpstr>         </vt:lpstr>
      <vt:lpstr>   في القرن السادس عشر تجدد الاهتمام بعالم الطبيعة وذلك بزيادة العناية بالحدائق النباتية التي أسسها العرب والمسلمون وتم نشر الكتب الخاصة بهذه النباتات والتي تدعى كتب الأعشاب وذلك في بداية النهضة الأوربية وقد ادخلوا نباتات وأنواع جديدة ونادرة من أمريكا وإفريقيا واسيا لم تكن معروفة من قبل حيث جلبت إلى أوربا. أن احد أهم الانجازات في هذه الفترة هي مايعرف بالتسمية الثنائية ( تسمية النبات بكلمتين الأولى هي اسم جنس, والثانية للنوع) مثلا النخيل Phonixdactylifera L.  وكان ذلك من قبل العالم السويدي كارل ليانوس (1707 – 1778), حيث أن هذه التسمية وحدت لكل الكائنات الحية في العالم اجمع ووضعت الأساس لتقسيم النباتات إلى مجموعات وعوائل وأصناف وعمل الدراسات لتجريبية عليها. في القرن العشرين بدأ استعمال الميكروسكوب اللالكتروني الذي بدأ يوضح أجزاء الخلية كالبلاستيدات والنواة والرايبوسومات والمايتوكوندريا واكتشاف DNA وتركيب الكروموسوم وأهمية الهرمونات وانقسام الخلية والبناء الضوئي ونقل الماء والغذاء في النبات وامتصاص المغذيات المعدنية, وبذلك بدأت تتسارع وتتراكم المعلومات حول مختلف الجوانب من حياة النبات.   </vt:lpstr>
      <vt:lpstr>أهمية دراسة علم النبات: أن الاهتمام بدراسة البيئة النباتية ليس مجرد لأنها المصدر الرئيسي لطعام الإنسان وبقائه على قيد الحياة, أو لأنها تمثل السلسلة الغذائية التي تنقل الطاقة من كائن حي إلى أخر في صورة مواد غذائية فدراسة علم النبات يمكننا التعرف على الكائنات الحية كيف تطورت وتغيرت عبر الأزمان والعصور- أي معرفة تاريخ الحياة النباتية. كما أن دراسة النباتات تعطي الفرصة للعلماء للبحث والتنقيب عن منافع جديدة للبشر من خلال تلك الكائنات الحية التي لاتنضب. أهمية النباتات للإنسان: هناك علاقة قوية بين النباتات والإنسان للاستفادة من النباتات في الغذاء والسكن والدواء. من اجل بقاء الإنسان واستمرار الحياة فأن الإنسان استطاع أن يميز بين النباتات الصالح منها للأكل والسام. قبل عشرة الاف سنه مضت اكتشف الإنسان انه يستطيع أن يزيد من النباتات الصالحة للأكل بواسطة زراعة بذور نباتات الحبوب البرية كالحنطة والشعير, والتي كانوا يجمعون بذورها من الطبيعة, وبذلك بدأت الزراعة وبدأت الحضارة في وادي الرافدين, وكذلك زراعة النخيل للحصول على التمر. وفي مناطق أخرى من العالم وقبل أربعة الاف سنه زرعوا الزيتون والمشمش والعنب. الصينيون القدماء زرعوا الرز والبرتقال والشاي والخوخ. أما الهنود الحمر في أمريكا (السكان الأصليون) فأنهم زرعوا الذرة والبطاطا والكوكا والفلفل الحار والطماطة والتبغ. </vt:lpstr>
      <vt:lpstr>           المحاضرة الثانية(فروع علم النبات, خصائص النبات. أنواع النباتات) 1- علم الشكل الظاهريMorphology: هو علم يختص بدراسة التركيب الخارجي لمختلف أجزاء النباتات. 2- علم التشريحAnatomy: وهو العلم الذي يهتم بدراسة التركيب الداخلي للنبات. 3- علم البيئة النباتيةPlant Ecology: العلم الذي يختص بدراسة الظواهر البيئية التي تؤثر على نمو النباتات وعلى خصائصها المختلفة. 4- علم التصنيفTaxonomy: هو العلم الذي يهتم بتعريف وتصنيف وتطور العلاقات النباتية. 5- علم الفطرياتMycology: هو العلم الذي يختص بدراسة النباتات الخالية من مادة الكلوروفيل– أي نباتات ذاتية التغذية. 6- علم أمراض النباتPlant pathology: يختص بدراسة الأمراض التي تصيب النباتات مع تقديم حلول لعلاجها والسيطرة عليها لتجنب انتشارها. 7- علم فسلجه النباتPhysiology: هو العلم الذي يهتم بدراسة العمليات الحيوية التي تتم داخل جسم النبات. 8- علم الخليةCytology: ويهتم بدراسة الخلية كيفية نموها وتطورها وتركيبها. 9- علم الوراثةGenetics: هو العلم الذي يدرس الاختلافات الوراثية التي تميز بين أنواع النباتات المختلفة. 10- علم البكتيرياBacteriology: هو علم يختص بدراسة أنواع البكتيريا المختلفة التي تصيب مختلف أنواع النباتات. 11- علم الفايروساتVirology: يختص بدراسة أنواع الفيروسات التي تصيب الكائنات الحية النباتية. 12- علم الطحالبPhycology: هو العلم الذي يعني بدراسة الطحالب. 13- علم التطورEvolution: وهو العلم الذي يهتم بأصل الأنواع والعلاقة التطورية فيما بينها.   </vt:lpstr>
      <vt:lpstr>  أهمية النبات: النبات مصدر غذائي لا يمكن الاستغناء عنه للإنسان والحيوان على حد سواء. النبات مهنة ومصدر للدخل. النبات مصدر هام للصناعة, حيث تقوم علية نهضة الصناعات المختلفة مثل صناعة الأخشاب والورق والزيوت والأنسجة. النبات مصدر متجدد للأوكسجين الذي يتنفسه الإنسان حيث يقوم بتحويل ثاني اوكسيد الكاربون إلى أوكسجين. النباتات تحافظ على التنوع البيولوجي في البيئة, فالغطاء الأخضر يحمي الأرض من التصحر ومن انجراف التربة. مصدر رئيسي للطاقة منذ القدم.وهو مناهم مصادر البناء حيث تبنى من أخشابها البيوت. النباتات مصادر للجمال والطبيعة حيث تبعدنا عن التلوث البصري وكل مايأذي حواسنا.  خصائص النبات:  النباتات والحيوانات كائنات حيه بغض النظر عن حجمها فهي تتكون من وحدات أساسية تدعى خلايا Cells, كل خليه منها تستطيع أن تنجز الأفعال الحيوية للكائن الحي. هذه العمليات تتضمن تركيب الجزيئات العضوية وتحويل الطاقة والنمو والتكاثر. إضافة إلى أن النباتات وكما في كل المواد الحية تستطيع التكيف والتغير بما يلائم البيئة التي يعيش فيها من خلال عمليات الانتخاب الطبيعي Natural Selection حيث أنها أساس التطور إلى شكل جديد من الحياة. وتمتاز النباتات باحتوائها على أهم صفة وهي وجود البلاستيدات الخضراء والقيام بعملية التمثيل الضوئي. وضعت الكائنات الحية في مملكتين المملكة النباتية Plant kingdom و المملكة الحيوانية Animal kingdom أن الفصل بين النبات والحيوان كان على أساس 1- وجود الكلوروفيل (النباتات ذات لون اخضر) 2- الحركة ( الحيوانات تتحرك, أما النباتات ثابتة غير متحركة) 3- الجدار السليلوزي (النباتات لها جدار سليلوزي أما الحيوانات فاقدة لهذا الجدار).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Milano</dc:creator>
  <cp:lastModifiedBy>samaoffice1</cp:lastModifiedBy>
  <cp:revision>117</cp:revision>
  <dcterms:created xsi:type="dcterms:W3CDTF">2016-02-20T13:39:12Z</dcterms:created>
  <dcterms:modified xsi:type="dcterms:W3CDTF">2018-11-22T20:04:25Z</dcterms:modified>
</cp:coreProperties>
</file>